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23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5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5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7"/>
  </p:notesMasterIdLst>
  <p:handoutMasterIdLst>
    <p:handoutMasterId r:id="rId78"/>
  </p:handoutMasterIdLst>
  <p:sldIdLst>
    <p:sldId id="272" r:id="rId5"/>
    <p:sldId id="273" r:id="rId6"/>
    <p:sldId id="259" r:id="rId7"/>
    <p:sldId id="278" r:id="rId8"/>
    <p:sldId id="261" r:id="rId9"/>
    <p:sldId id="263" r:id="rId10"/>
    <p:sldId id="262" r:id="rId11"/>
    <p:sldId id="284" r:id="rId12"/>
    <p:sldId id="285" r:id="rId13"/>
    <p:sldId id="264" r:id="rId14"/>
    <p:sldId id="287" r:id="rId15"/>
    <p:sldId id="295" r:id="rId16"/>
    <p:sldId id="296" r:id="rId17"/>
    <p:sldId id="294" r:id="rId18"/>
    <p:sldId id="286" r:id="rId19"/>
    <p:sldId id="288" r:id="rId20"/>
    <p:sldId id="297" r:id="rId21"/>
    <p:sldId id="266" r:id="rId22"/>
    <p:sldId id="289" r:id="rId23"/>
    <p:sldId id="290" r:id="rId24"/>
    <p:sldId id="292" r:id="rId25"/>
    <p:sldId id="293" r:id="rId26"/>
    <p:sldId id="291" r:id="rId27"/>
    <p:sldId id="282" r:id="rId28"/>
    <p:sldId id="323" r:id="rId29"/>
    <p:sldId id="268" r:id="rId30"/>
    <p:sldId id="267" r:id="rId31"/>
    <p:sldId id="301" r:id="rId32"/>
    <p:sldId id="302" r:id="rId33"/>
    <p:sldId id="317" r:id="rId34"/>
    <p:sldId id="303" r:id="rId35"/>
    <p:sldId id="318" r:id="rId36"/>
    <p:sldId id="304" r:id="rId37"/>
    <p:sldId id="305" r:id="rId38"/>
    <p:sldId id="300" r:id="rId39"/>
    <p:sldId id="319" r:id="rId40"/>
    <p:sldId id="306" r:id="rId41"/>
    <p:sldId id="283" r:id="rId42"/>
    <p:sldId id="308" r:id="rId43"/>
    <p:sldId id="320" r:id="rId44"/>
    <p:sldId id="309" r:id="rId45"/>
    <p:sldId id="307" r:id="rId46"/>
    <p:sldId id="310" r:id="rId47"/>
    <p:sldId id="321" r:id="rId48"/>
    <p:sldId id="313" r:id="rId49"/>
    <p:sldId id="311" r:id="rId50"/>
    <p:sldId id="322" r:id="rId51"/>
    <p:sldId id="326" r:id="rId52"/>
    <p:sldId id="327" r:id="rId53"/>
    <p:sldId id="328" r:id="rId54"/>
    <p:sldId id="332" r:id="rId55"/>
    <p:sldId id="314" r:id="rId56"/>
    <p:sldId id="312" r:id="rId57"/>
    <p:sldId id="324" r:id="rId58"/>
    <p:sldId id="329" r:id="rId59"/>
    <p:sldId id="330" r:id="rId60"/>
    <p:sldId id="331" r:id="rId61"/>
    <p:sldId id="333" r:id="rId62"/>
    <p:sldId id="315" r:id="rId63"/>
    <p:sldId id="325" r:id="rId64"/>
    <p:sldId id="335" r:id="rId65"/>
    <p:sldId id="316" r:id="rId66"/>
    <p:sldId id="334" r:id="rId67"/>
    <p:sldId id="336" r:id="rId68"/>
    <p:sldId id="337" r:id="rId69"/>
    <p:sldId id="338" r:id="rId70"/>
    <p:sldId id="339" r:id="rId71"/>
    <p:sldId id="340" r:id="rId72"/>
    <p:sldId id="343" r:id="rId73"/>
    <p:sldId id="342" r:id="rId74"/>
    <p:sldId id="280" r:id="rId75"/>
    <p:sldId id="281" r:id="rId7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1586" userDrawn="1">
          <p15:clr>
            <a:srgbClr val="A4A3A4"/>
          </p15:clr>
        </p15:guide>
        <p15:guide id="3" orient="horz" pos="1729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B9A8"/>
    <a:srgbClr val="95989A"/>
    <a:srgbClr val="543E34"/>
    <a:srgbClr val="606860"/>
    <a:srgbClr val="DFC7BC"/>
    <a:srgbClr val="F1E7DE"/>
    <a:srgbClr val="EEDDD5"/>
    <a:srgbClr val="FFF8F4"/>
    <a:srgbClr val="F7E9E3"/>
    <a:srgbClr val="F8EB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D5DFED-7798-4346-AAE6-59278CEA68DE}" v="1650" dt="2023-08-29T07:50:03.591"/>
    <p1510:client id="{DD79F637-D29E-4E39-ACCA-C5C7823EFC88}" v="12596" dt="2023-08-29T08:31:46.440"/>
    <p1510:client id="{FCFBDAE1-5CD7-43F1-BD0B-BB071C1C1B49}" v="18066" dt="2023-08-29T08:12:08.518"/>
  </p1510:revLst>
</p1510:revInfo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48"/>
      </p:cViewPr>
      <p:guideLst>
        <p:guide orient="horz" pos="528"/>
        <p:guide pos="1586"/>
        <p:guide orient="horz" pos="1729"/>
        <p:guide orient="horz" pos="2312"/>
        <p:guide orient="horz" pos="1944"/>
        <p:guide orient="horz" pos="23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8/10/relationships/authors" Target="author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V</a:t>
          </a:r>
          <a:r>
            <a:rPr lang="it-IT" sz="2400" b="0" i="0" u="none">
              <a:solidFill>
                <a:srgbClr val="87897A"/>
              </a:solidFill>
            </a:rPr>
            <a:t>ariable neighborhood 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60854DD-0DDF-41EE-B0BA-08712B8916BD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FF40627-BD64-499D-8161-44E8FA52B9F1}">
      <dgm:prSet phldrT="[Testo]" custT="1"/>
      <dgm:spPr/>
      <dgm:t>
        <a:bodyPr/>
        <a:lstStyle/>
        <a:p>
          <a:r>
            <a:rPr lang="it-IT" sz="2400" err="1">
              <a:solidFill>
                <a:srgbClr val="87897A"/>
              </a:solidFill>
            </a:rPr>
            <a:t>Cheapest</a:t>
          </a:r>
          <a:r>
            <a:rPr lang="it-IT" sz="2400">
              <a:solidFill>
                <a:srgbClr val="87897A"/>
              </a:solidFill>
            </a:rPr>
            <a:t> </a:t>
          </a:r>
          <a:r>
            <a:rPr lang="it-IT" sz="2400" err="1">
              <a:solidFill>
                <a:srgbClr val="87897A"/>
              </a:solidFill>
            </a:rPr>
            <a:t>insertion</a:t>
          </a:r>
          <a:endParaRPr lang="it-IT" sz="2400">
            <a:solidFill>
              <a:srgbClr val="87897A"/>
            </a:solidFill>
          </a:endParaRPr>
        </a:p>
      </dgm:t>
    </dgm:pt>
    <dgm:pt modelId="{3868DD70-03E5-4C51-BD49-681592FF2B18}" type="parTrans" cxnId="{45599F88-55FD-439B-8F05-B5D17D4359D0}">
      <dgm:prSet/>
      <dgm:spPr/>
      <dgm:t>
        <a:bodyPr/>
        <a:lstStyle/>
        <a:p>
          <a:endParaRPr lang="it-IT"/>
        </a:p>
      </dgm:t>
    </dgm:pt>
    <dgm:pt modelId="{911FCE3F-6E0A-478E-82E3-315F1BB8EC53}" type="sibTrans" cxnId="{45599F88-55FD-439B-8F05-B5D17D4359D0}">
      <dgm:prSet/>
      <dgm:spPr/>
      <dgm:t>
        <a:bodyPr/>
        <a:lstStyle/>
        <a:p>
          <a:endParaRPr lang="it-IT"/>
        </a:p>
      </dgm:t>
    </dgm:pt>
    <dgm:pt modelId="{4333CE49-9582-4AB7-B446-6BD385BB503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single </a:t>
          </a:r>
          <a:r>
            <a:rPr lang="it-IT" sz="2400" err="1">
              <a:solidFill>
                <a:srgbClr val="87897A"/>
              </a:solidFill>
            </a:rPr>
            <a:t>nodes</a:t>
          </a:r>
          <a:endParaRPr lang="it-IT" sz="2400">
            <a:solidFill>
              <a:srgbClr val="87897A"/>
            </a:solidFill>
          </a:endParaRPr>
        </a:p>
      </dgm:t>
    </dgm:pt>
    <dgm:pt modelId="{6FDCC5C4-5428-40DB-B28F-A95542582E54}" type="parTrans" cxnId="{14AB2884-3461-4A5D-8B25-15A4335B42C3}">
      <dgm:prSet/>
      <dgm:spPr/>
      <dgm:t>
        <a:bodyPr/>
        <a:lstStyle/>
        <a:p>
          <a:endParaRPr lang="it-IT"/>
        </a:p>
      </dgm:t>
    </dgm:pt>
    <dgm:pt modelId="{977C2046-67C6-4ED5-A856-09728A844B67}" type="sibTrans" cxnId="{14AB2884-3461-4A5D-8B25-15A4335B42C3}">
      <dgm:prSet/>
      <dgm:spPr/>
      <dgm:t>
        <a:bodyPr/>
        <a:lstStyle/>
        <a:p>
          <a:endParaRPr lang="it-IT"/>
        </a:p>
      </dgm:t>
    </dgm:pt>
    <dgm:pt modelId="{6F47974C-0EEC-43E1-B943-548A96C4F533}">
      <dgm:prSet phldrT="[Testo]" custT="1"/>
      <dgm:spPr>
        <a:solidFill>
          <a:schemeClr val="tx2">
            <a:lumMod val="20000"/>
            <a:lumOff val="80000"/>
          </a:schemeClr>
        </a:solidFill>
      </dgm:spPr>
      <dgm:t>
        <a:bodyPr/>
        <a:lstStyle/>
        <a:p>
          <a:r>
            <a:rPr lang="it-IT" sz="2400" err="1">
              <a:solidFill>
                <a:srgbClr val="87897A"/>
              </a:solidFill>
            </a:rPr>
            <a:t>V</a:t>
          </a:r>
          <a:r>
            <a:rPr lang="it-IT" sz="2400" b="0" i="0" u="none" err="1">
              <a:solidFill>
                <a:srgbClr val="87897A"/>
              </a:solidFill>
            </a:rPr>
            <a:t>ariable</a:t>
          </a:r>
          <a:r>
            <a:rPr lang="it-IT" sz="2400" b="0" i="0" u="none">
              <a:solidFill>
                <a:srgbClr val="87897A"/>
              </a:solidFill>
            </a:rPr>
            <a:t> </a:t>
          </a:r>
          <a:r>
            <a:rPr lang="it-IT" sz="2400" b="0" i="0" u="none" err="1">
              <a:solidFill>
                <a:srgbClr val="87897A"/>
              </a:solidFill>
            </a:rPr>
            <a:t>neighborhood</a:t>
          </a:r>
          <a:r>
            <a:rPr lang="it-IT" sz="2400" b="0" i="0" u="none">
              <a:solidFill>
                <a:srgbClr val="87897A"/>
              </a:solidFill>
            </a:rPr>
            <a:t> </a:t>
          </a:r>
          <a:r>
            <a:rPr lang="it-IT" sz="2400" b="0" i="0" u="none" err="1">
              <a:solidFill>
                <a:srgbClr val="87897A"/>
              </a:solidFill>
            </a:rPr>
            <a:t>search</a:t>
          </a:r>
          <a:endParaRPr lang="it-IT" sz="2400"/>
        </a:p>
      </dgm:t>
    </dgm:pt>
    <dgm:pt modelId="{447BFF6A-8F82-46B6-B580-8393D5E9C0BC}" type="parTrans" cxnId="{D922F743-80DB-4A64-A655-94012B2BD109}">
      <dgm:prSet/>
      <dgm:spPr/>
      <dgm:t>
        <a:bodyPr/>
        <a:lstStyle/>
        <a:p>
          <a:endParaRPr lang="it-IT"/>
        </a:p>
      </dgm:t>
    </dgm:pt>
    <dgm:pt modelId="{981B6BFF-618D-4B59-B8C9-C0D5BF53BF84}" type="sibTrans" cxnId="{D922F743-80DB-4A64-A655-94012B2BD109}">
      <dgm:prSet/>
      <dgm:spPr/>
      <dgm:t>
        <a:bodyPr/>
        <a:lstStyle/>
        <a:p>
          <a:endParaRPr lang="it-IT"/>
        </a:p>
      </dgm:t>
    </dgm:pt>
    <dgm:pt modelId="{6E50ECFD-F681-4017-B5E9-8E38EEC845ED}">
      <dgm:prSet phldrT="[Testo]" custT="1"/>
      <dgm:spPr/>
      <dgm:t>
        <a:bodyPr/>
        <a:lstStyle/>
        <a:p>
          <a:r>
            <a:rPr lang="it-IT" sz="2400">
              <a:solidFill>
                <a:srgbClr val="87897A"/>
              </a:solidFill>
            </a:rPr>
            <a:t>Merge incomplete routes</a:t>
          </a:r>
        </a:p>
      </dgm:t>
    </dgm:pt>
    <dgm:pt modelId="{F40E1B3F-E68F-4E84-B702-B0DE0EF55D39}" type="parTrans" cxnId="{0B5E6EFE-42AC-468C-9997-873FC76F375B}">
      <dgm:prSet/>
      <dgm:spPr/>
      <dgm:t>
        <a:bodyPr/>
        <a:lstStyle/>
        <a:p>
          <a:endParaRPr lang="it-IT"/>
        </a:p>
      </dgm:t>
    </dgm:pt>
    <dgm:pt modelId="{03E85E1E-41D2-41AB-A1F2-92346C37E286}" type="sibTrans" cxnId="{0B5E6EFE-42AC-468C-9997-873FC76F375B}">
      <dgm:prSet/>
      <dgm:spPr/>
      <dgm:t>
        <a:bodyPr/>
        <a:lstStyle/>
        <a:p>
          <a:endParaRPr lang="it-IT"/>
        </a:p>
      </dgm:t>
    </dgm:pt>
    <dgm:pt modelId="{E38388B0-B405-47DD-891E-FF11EEA52C49}" type="pres">
      <dgm:prSet presAssocID="{560854DD-0DDF-41EE-B0BA-08712B8916BD}" presName="diagram" presStyleCnt="0">
        <dgm:presLayoutVars>
          <dgm:dir/>
          <dgm:resizeHandles val="exact"/>
        </dgm:presLayoutVars>
      </dgm:prSet>
      <dgm:spPr/>
    </dgm:pt>
    <dgm:pt modelId="{AF33DBF8-2D5C-4343-9E15-BDC07C61C5FA}" type="pres">
      <dgm:prSet presAssocID="{DFF40627-BD64-499D-8161-44E8FA52B9F1}" presName="node" presStyleLbl="node1" presStyleIdx="0" presStyleCnt="4" custScaleX="56896" custScaleY="65482" custLinFactNeighborX="-4779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7E017BEE-E6B3-4549-84A4-4EFCC10B8499}" type="pres">
      <dgm:prSet presAssocID="{911FCE3F-6E0A-478E-82E3-315F1BB8EC53}" presName="sibTrans" presStyleCnt="0"/>
      <dgm:spPr/>
    </dgm:pt>
    <dgm:pt modelId="{A71674E8-0549-460B-B499-63EFFBBCB150}" type="pres">
      <dgm:prSet presAssocID="{4333CE49-9582-4AB7-B446-6BD385BB503D}" presName="node" presStyleLbl="node1" presStyleIdx="1" presStyleCnt="4" custScaleX="49208" custScaleY="65983" custLinFactNeighborX="-2071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898B4E7A-8984-4ED8-BDD0-4BE858819C70}" type="pres">
      <dgm:prSet presAssocID="{977C2046-67C6-4ED5-A856-09728A844B67}" presName="sibTrans" presStyleCnt="0"/>
      <dgm:spPr/>
    </dgm:pt>
    <dgm:pt modelId="{9126BD69-E035-41DB-B6C6-4277A96D83A1}" type="pres">
      <dgm:prSet presAssocID="{6E50ECFD-F681-4017-B5E9-8E38EEC845ED}" presName="node" presStyleLbl="node1" presStyleIdx="2" presStyleCnt="4" custScaleX="49208" custScaleY="65983" custLinFactNeighborX="951" custLinFactNeighborY="-8">
        <dgm:presLayoutVars>
          <dgm:bulletEnabled val="1"/>
        </dgm:presLayoutVars>
      </dgm:prSet>
      <dgm:spPr>
        <a:prstGeom prst="flowChartAlternateProcess">
          <a:avLst/>
        </a:prstGeom>
      </dgm:spPr>
    </dgm:pt>
    <dgm:pt modelId="{523CD210-BE23-4FBD-91C0-EF88E0C6C255}" type="pres">
      <dgm:prSet presAssocID="{03E85E1E-41D2-41AB-A1F2-92346C37E286}" presName="sibTrans" presStyleCnt="0"/>
      <dgm:spPr/>
    </dgm:pt>
    <dgm:pt modelId="{1705AF2D-675D-4BE2-8036-9F86DFB0DCF4}" type="pres">
      <dgm:prSet presAssocID="{6F47974C-0EEC-43E1-B943-548A96C4F533}" presName="node" presStyleLbl="node1" presStyleIdx="3" presStyleCnt="4" custScaleX="56445" custScaleY="64040" custLinFactNeighborX="5524" custLinFactNeighborY="0">
        <dgm:presLayoutVars>
          <dgm:bulletEnabled val="1"/>
        </dgm:presLayoutVars>
      </dgm:prSet>
      <dgm:spPr>
        <a:prstGeom prst="flowChartAlternateProcess">
          <a:avLst/>
        </a:prstGeom>
      </dgm:spPr>
    </dgm:pt>
  </dgm:ptLst>
  <dgm:cxnLst>
    <dgm:cxn modelId="{19733E13-283F-4476-A169-73BDCABF85CE}" type="presOf" srcId="{560854DD-0DDF-41EE-B0BA-08712B8916BD}" destId="{E38388B0-B405-47DD-891E-FF11EEA52C49}" srcOrd="0" destOrd="0" presId="urn:microsoft.com/office/officeart/2005/8/layout/default"/>
    <dgm:cxn modelId="{C08A7F63-4287-4C2A-A0D1-14F310B0E3C3}" type="presOf" srcId="{4333CE49-9582-4AB7-B446-6BD385BB503D}" destId="{A71674E8-0549-460B-B499-63EFFBBCB150}" srcOrd="0" destOrd="0" presId="urn:microsoft.com/office/officeart/2005/8/layout/default"/>
    <dgm:cxn modelId="{D922F743-80DB-4A64-A655-94012B2BD109}" srcId="{560854DD-0DDF-41EE-B0BA-08712B8916BD}" destId="{6F47974C-0EEC-43E1-B943-548A96C4F533}" srcOrd="3" destOrd="0" parTransId="{447BFF6A-8F82-46B6-B580-8393D5E9C0BC}" sibTransId="{981B6BFF-618D-4B59-B8C9-C0D5BF53BF84}"/>
    <dgm:cxn modelId="{3461DC68-3BAD-4D3D-9317-54F17F1E05D2}" type="presOf" srcId="{6F47974C-0EEC-43E1-B943-548A96C4F533}" destId="{1705AF2D-675D-4BE2-8036-9F86DFB0DCF4}" srcOrd="0" destOrd="0" presId="urn:microsoft.com/office/officeart/2005/8/layout/default"/>
    <dgm:cxn modelId="{4F1F8C82-7A79-43D3-8FD5-B0E2072819F7}" type="presOf" srcId="{DFF40627-BD64-499D-8161-44E8FA52B9F1}" destId="{AF33DBF8-2D5C-4343-9E15-BDC07C61C5FA}" srcOrd="0" destOrd="0" presId="urn:microsoft.com/office/officeart/2005/8/layout/default"/>
    <dgm:cxn modelId="{14AB2884-3461-4A5D-8B25-15A4335B42C3}" srcId="{560854DD-0DDF-41EE-B0BA-08712B8916BD}" destId="{4333CE49-9582-4AB7-B446-6BD385BB503D}" srcOrd="1" destOrd="0" parTransId="{6FDCC5C4-5428-40DB-B28F-A95542582E54}" sibTransId="{977C2046-67C6-4ED5-A856-09728A844B67}"/>
    <dgm:cxn modelId="{45599F88-55FD-439B-8F05-B5D17D4359D0}" srcId="{560854DD-0DDF-41EE-B0BA-08712B8916BD}" destId="{DFF40627-BD64-499D-8161-44E8FA52B9F1}" srcOrd="0" destOrd="0" parTransId="{3868DD70-03E5-4C51-BD49-681592FF2B18}" sibTransId="{911FCE3F-6E0A-478E-82E3-315F1BB8EC53}"/>
    <dgm:cxn modelId="{151802AC-D00A-47CB-B0A5-4B922F8A3A78}" type="presOf" srcId="{6E50ECFD-F681-4017-B5E9-8E38EEC845ED}" destId="{9126BD69-E035-41DB-B6C6-4277A96D83A1}" srcOrd="0" destOrd="0" presId="urn:microsoft.com/office/officeart/2005/8/layout/default"/>
    <dgm:cxn modelId="{0B5E6EFE-42AC-468C-9997-873FC76F375B}" srcId="{560854DD-0DDF-41EE-B0BA-08712B8916BD}" destId="{6E50ECFD-F681-4017-B5E9-8E38EEC845ED}" srcOrd="2" destOrd="0" parTransId="{F40E1B3F-E68F-4E84-B702-B0DE0EF55D39}" sibTransId="{03E85E1E-41D2-41AB-A1F2-92346C37E286}"/>
    <dgm:cxn modelId="{ED956BD5-94ED-4618-981C-8924B3E57840}" type="presParOf" srcId="{E38388B0-B405-47DD-891E-FF11EEA52C49}" destId="{AF33DBF8-2D5C-4343-9E15-BDC07C61C5FA}" srcOrd="0" destOrd="0" presId="urn:microsoft.com/office/officeart/2005/8/layout/default"/>
    <dgm:cxn modelId="{5C4C9436-C929-46CE-AECB-A95F54DF2051}" type="presParOf" srcId="{E38388B0-B405-47DD-891E-FF11EEA52C49}" destId="{7E017BEE-E6B3-4549-84A4-4EFCC10B8499}" srcOrd="1" destOrd="0" presId="urn:microsoft.com/office/officeart/2005/8/layout/default"/>
    <dgm:cxn modelId="{5331575F-5156-4523-8E4D-00F9CCFAB861}" type="presParOf" srcId="{E38388B0-B405-47DD-891E-FF11EEA52C49}" destId="{A71674E8-0549-460B-B499-63EFFBBCB150}" srcOrd="2" destOrd="0" presId="urn:microsoft.com/office/officeart/2005/8/layout/default"/>
    <dgm:cxn modelId="{900162B1-AB01-4136-9BC5-B43A59FBB78E}" type="presParOf" srcId="{E38388B0-B405-47DD-891E-FF11EEA52C49}" destId="{898B4E7A-8984-4ED8-BDD0-4BE858819C70}" srcOrd="3" destOrd="0" presId="urn:microsoft.com/office/officeart/2005/8/layout/default"/>
    <dgm:cxn modelId="{1A4C57CD-F865-4043-9537-240C33D06A23}" type="presParOf" srcId="{E38388B0-B405-47DD-891E-FF11EEA52C49}" destId="{9126BD69-E035-41DB-B6C6-4277A96D83A1}" srcOrd="4" destOrd="0" presId="urn:microsoft.com/office/officeart/2005/8/layout/default"/>
    <dgm:cxn modelId="{9213CA73-258B-4448-B037-D2FC991627DC}" type="presParOf" srcId="{E38388B0-B405-47DD-891E-FF11EEA52C49}" destId="{523CD210-BE23-4FBD-91C0-EF88E0C6C255}" srcOrd="5" destOrd="0" presId="urn:microsoft.com/office/officeart/2005/8/layout/default"/>
    <dgm:cxn modelId="{BE59554C-9A11-4C6D-A4A6-0C1B6CBAF0A6}" type="presParOf" srcId="{E38388B0-B405-47DD-891E-FF11EEA52C49}" destId="{1705AF2D-675D-4BE2-8036-9F86DFB0DCF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V</a:t>
          </a:r>
          <a:r>
            <a:rPr lang="it-IT" sz="2400" b="0" i="0" u="none" kern="1200">
              <a:solidFill>
                <a:srgbClr val="87897A"/>
              </a:solidFill>
            </a:rPr>
            <a:t>ariable neighborhood 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33DBF8-2D5C-4343-9E15-BDC07C61C5FA}">
      <dsp:nvSpPr>
        <dsp:cNvPr id="0" name=""/>
        <dsp:cNvSpPr/>
      </dsp:nvSpPr>
      <dsp:spPr>
        <a:xfrm>
          <a:off x="163925" y="8060"/>
          <a:ext cx="2685962" cy="1854775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Cheapest</a:t>
          </a:r>
          <a:r>
            <a:rPr lang="it-IT" sz="2400" kern="1200">
              <a:solidFill>
                <a:srgbClr val="87897A"/>
              </a:solidFill>
            </a:rPr>
            <a:t> </a:t>
          </a:r>
          <a:r>
            <a:rPr lang="it-IT" sz="2400" kern="1200" err="1">
              <a:solidFill>
                <a:srgbClr val="87897A"/>
              </a:solidFill>
            </a:rPr>
            <a:t>insertion</a:t>
          </a:r>
          <a:endParaRPr lang="it-IT" sz="2400" kern="1200">
            <a:solidFill>
              <a:srgbClr val="87897A"/>
            </a:solidFill>
          </a:endParaRPr>
        </a:p>
      </dsp:txBody>
      <dsp:txXfrm>
        <a:off x="254466" y="98601"/>
        <a:ext cx="2504880" cy="1673693"/>
      </dsp:txXfrm>
    </dsp:sp>
    <dsp:sp modelId="{A71674E8-0549-460B-B499-63EFFBBCB150}">
      <dsp:nvSpPr>
        <dsp:cNvPr id="0" name=""/>
        <dsp:cNvSpPr/>
      </dsp:nvSpPr>
      <dsp:spPr>
        <a:xfrm>
          <a:off x="3449810" y="965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single </a:t>
          </a:r>
          <a:r>
            <a:rPr lang="it-IT" sz="2400" kern="1200" err="1">
              <a:solidFill>
                <a:srgbClr val="87897A"/>
              </a:solidFill>
            </a:rPr>
            <a:t>nodes</a:t>
          </a:r>
          <a:endParaRPr lang="it-IT" sz="2400" kern="1200">
            <a:solidFill>
              <a:srgbClr val="87897A"/>
            </a:solidFill>
          </a:endParaRPr>
        </a:p>
      </dsp:txBody>
      <dsp:txXfrm>
        <a:off x="3541044" y="92199"/>
        <a:ext cx="2140557" cy="1686498"/>
      </dsp:txXfrm>
    </dsp:sp>
    <dsp:sp modelId="{9126BD69-E035-41DB-B6C6-4277A96D83A1}">
      <dsp:nvSpPr>
        <dsp:cNvPr id="0" name=""/>
        <dsp:cNvSpPr/>
      </dsp:nvSpPr>
      <dsp:spPr>
        <a:xfrm>
          <a:off x="6387581" y="738"/>
          <a:ext cx="2323025" cy="1868966"/>
        </a:xfrm>
        <a:prstGeom prst="flowChartAlternateProcess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>
              <a:solidFill>
                <a:srgbClr val="87897A"/>
              </a:solidFill>
            </a:rPr>
            <a:t>Merge incomplete routes</a:t>
          </a:r>
        </a:p>
      </dsp:txBody>
      <dsp:txXfrm>
        <a:off x="6478815" y="91972"/>
        <a:ext cx="2140557" cy="1686498"/>
      </dsp:txXfrm>
    </dsp:sp>
    <dsp:sp modelId="{1705AF2D-675D-4BE2-8036-9F86DFB0DCF4}">
      <dsp:nvSpPr>
        <dsp:cNvPr id="0" name=""/>
        <dsp:cNvSpPr/>
      </dsp:nvSpPr>
      <dsp:spPr>
        <a:xfrm>
          <a:off x="9398573" y="28483"/>
          <a:ext cx="2664671" cy="1813930"/>
        </a:xfrm>
        <a:prstGeom prst="flowChartAlternateProcess">
          <a:avLst/>
        </a:prstGeom>
        <a:solidFill>
          <a:schemeClr val="tx2">
            <a:lumMod val="20000"/>
            <a:lumOff val="8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err="1">
              <a:solidFill>
                <a:srgbClr val="87897A"/>
              </a:solidFill>
            </a:rPr>
            <a:t>V</a:t>
          </a:r>
          <a:r>
            <a:rPr lang="it-IT" sz="2400" b="0" i="0" u="none" kern="1200" err="1">
              <a:solidFill>
                <a:srgbClr val="87897A"/>
              </a:solidFill>
            </a:rPr>
            <a:t>ariable</a:t>
          </a:r>
          <a:r>
            <a:rPr lang="it-IT" sz="2400" b="0" i="0" u="none" kern="1200">
              <a:solidFill>
                <a:srgbClr val="87897A"/>
              </a:solidFill>
            </a:rPr>
            <a:t> </a:t>
          </a:r>
          <a:r>
            <a:rPr lang="it-IT" sz="2400" b="0" i="0" u="none" kern="1200" err="1">
              <a:solidFill>
                <a:srgbClr val="87897A"/>
              </a:solidFill>
            </a:rPr>
            <a:t>neighborhood</a:t>
          </a:r>
          <a:r>
            <a:rPr lang="it-IT" sz="2400" b="0" i="0" u="none" kern="1200">
              <a:solidFill>
                <a:srgbClr val="87897A"/>
              </a:solidFill>
            </a:rPr>
            <a:t> </a:t>
          </a:r>
          <a:r>
            <a:rPr lang="it-IT" sz="2400" b="0" i="0" u="none" kern="1200" err="1">
              <a:solidFill>
                <a:srgbClr val="87897A"/>
              </a:solidFill>
            </a:rPr>
            <a:t>search</a:t>
          </a:r>
          <a:endParaRPr lang="it-IT" sz="2400" kern="1200"/>
        </a:p>
      </dsp:txBody>
      <dsp:txXfrm>
        <a:off x="9487120" y="117030"/>
        <a:ext cx="2487577" cy="1636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FC0CBC29-5508-4EB9-8023-6DA677EE4C48}" type="datetime1">
              <a:rPr lang="it-IT" smtClean="0"/>
              <a:t>29/08/2023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49E357A0-8177-46BC-BFCE-19D99E3453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5:06.90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1733,'3'-1,"0"1,-1-1,1 0,0 1,0-1,-1-1,1 1,-1 0,1 0,-1-1,0 0,5-3,27-29,-20 20,42-39,92-95,-37 40,-7 6,-94 93,18-19,54-40,-14 29,5-3,-2-14,-51 39,38-22,-12 8,0-2,1 1,-2-1,-1-3,42-44,-76 70,0 2,1-1,21-12,-1 1,43-30,25-18,6-3,9-7,-32 3,-56 49,0 1,44-29,111-66,-86 63,-61 39,-28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5:40.83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0,'1'5,"1"0,0 0,0 0,0 0,1-1,0 1,0-1,0 0,6 7,0 1,36 64,-34-54,0-1,23 29,-32-47,92 123,-1 1,-81-112,106 162,-41-58,-23-37,46 63,-15-19,-40-56,124 165,-17 5,-29-42,-45-69,49 50,-10 18,-114-193,6 10,1 0,0-1,17 16,21 29,41 61,-83-110,0 1,0 0,-1-1,0 2,5 15,-7-15,1-1,1 0,0 0,0 0,11 15,-14-23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5:53.16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1,'7'1,"1"0,-1 1,1 0,-1 0,0 1,1 0,8 5,18 6,11 4,-32-12,1 0,0-1,15 3,-3-1,0 2,-1 1,0 1,0 1,23 16,16 7,-23-14,69 32,-57-28,-1 3,86 62,-57-36,264 161,-336-209,-5-4,-1 0,1 1,-1-1,0 1,0-1,0 1,4 4,-6-4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2:33.26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1170 496,'-26'-16,"10"6,-108-54,-34-8,151 69,-13-7,-1 1,-1 2,-36-9,41 11,1 0,-1-1,1-1,0 0,-21-14,-32-14,50 27,1-2,-17-11,22 12,0 1,-1 0,0 1,-24-8,-59-27,9 8,38 17,39 13,0-1,-1 2,0 0,0 0,1 1,-25-2,23 5,1-1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2:39.91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1,'2'3,"0"1,-1-1,1 0,1 0,-1 1,1-1,-1-1,1 1,4 3,-2-1,9 12,-1 1,0 0,-1 1,15 32,-4-7,-11-23,1 0,1-1,25 30,-6-13,-3 1,0 2,24 45,-47-74,1 0,16 17,-14-17,-2-1,13 19,23 31,-14-21,-1 17,-24-49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4:28.14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1,'1'1,"-1"0,0 0,1 0,-1 0,1-1,-1 1,1 0,-1 0,1 0,0 0,-1-1,1 1,0 0,0-1,-1 1,1 0,0-1,0 1,0-1,0 1,0-1,0 0,0 1,1-1,34 9,-21-5,25 10,-6-2,61 13,-32-10,-1 3,-1 3,63 30,-40-16,63 15,-91-34,78 36,-94-32,1-2,1-1,1-3,53 12,-73-23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4:34.67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14,'-1'-1,"1"1,0-1,0 1,0 0,0-1,0 1,0-1,0 1,0-1,0 1,1-1,-1 1,0-1,0 1,0-1,0 1,1-1,-1 1,0 0,0-1,1 1,-1 0,0-1,1 1,-1 0,1-1,-1 1,0 0,1-1,0 1,13 5,12 18,-9-2,-2 1,0 1,-1 0,-1 0,-2 2,0-1,8 29,-13-33,1 0,1 0,13 24,9 19,17 88,73 86,-37-80,-69-128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4:49.383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529 0,'-1'6,"0"0,0 0,-1 0,0 0,-1-1,1 1,-1-1,0 0,-5 7,-7 15,-33 59,35-65,1 0,1 0,0 1,2 0,-7 25,11-26,-1-1,-1 1,-1-1,0 0,-2-1,-13 20,14-22,0 1,1 0,1 0,-5 21,6-18,-2 0,-17 35,1-7,2 2,2 0,-17 71,-22 57,15-71,34-85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07.65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397 0,'-1'9,"0"0,-1 0,0-1,0 1,-1-1,0 0,-1 0,0 0,-8 13,7-13,0 1,0 0,1 0,1 0,-1 1,1 0,-1 11,1 16,3-26,-1 1,0-1,-1 0,0 0,-7 20,2-9,1 1,0 0,-2 33,-6 23,-7-1,11-44,1 0,2 0,1 1,-2 55,9-62,-2 0,-1-1,-1 1,-11 48,7-46,-5 52,9-53,-2 0,-10 37,8-43,1 1,1 0,-2 24,5-32,-2 1,0-1,-12 31,-7 25,18-52,-15 37,12-37,-9 37,-4 40,17-87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27.95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5705 269,'-12'-1,"0"0,0-1,-13-3,-34-4,-571 7,308 4,-810-2,1101-1,-33-7,34 4,-38-1,36 6,-10 0,0-2,0-1,0-2,-54-13,57 8,0 1,-64-4,34 5,35 3,-39-1,-59 7,-216-4,250-6,-54-1,122 10,-1-2,0 0,0-2,1-2,-35-9,43 9,-1 1,1 1,0 1,-39 2,40 1,0-1,1-1,-1-1,1-1,-1-1,-20-6,21 5,-1 1,0 1,1 0,-1 2,0 1,-35 3,-8-1,40-3,-37-7,-23 0,-55-10,-270 18,195 1,197-2,0-1,-23-5,-4-1,33 6,1 0,-1-1,-12-6,-7-1,16 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30.37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385 0,'-1'17,"-1"-1,-1 0,-5 21,0 3,-4 10,-21 59,-6 20,2 33,-8-26,33-108,1 1,2 0,1 0,1 1,-4 47,9-48,0-1,-1 0,-2 0,-1 0,-1-1,-2 0,-11 27,14-39,1 1,0-1,2 1,-1 0,0 29,-4 17,-14 19,15-62,1 1,2 0,-5 30,8-26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5:14.4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2264,'2'-4,"0"0,0 1,0-1,1 1,-1-1,1 1,0 0,0 0,0 1,0-1,7-4,-2 0,91-75,-45 34,-22 19,28-35,-47 50,0 2,1-1,1 2,0 0,1 1,21-11,-21 13,0-1,-1 0,-1-2,0 1,0-2,13-13,-12 10,0 0,19-13,3-3,-13 9,-8 6,2 1,-1 0,2 1,0 1,35-18,-36 21,-1 0,24-17,-25 16,0 0,30-15,-37 22,0-1,-1 0,1 0,-1-1,-1 0,1-1,9-11,43-58,-10 11,-21 32,1 2,48-38,-44 44,49-24,-46 28,165-109,-173 110,-1-1,39-39,-60 54,9-7,31-20,4-3,66-49,-17 15,19-23,-47 37,-49 40,-1-1,-1-1,0-1,21-25,-15 14,2 1,1 1,42-30,-8 7,-7 8,-37 28,0 0,26-25,-42 36,1 0,0 0,0 1,0-1,0 1,1 1,7-4,-4 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32.30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4605 137,'-1877'0,"1852"-1,0-2,0-1,-46-13,44 9,1 2,-1 1,-28-2,-137 8,-50-2,131-15,74 9,-1 2,-47-1,-4 8,-126-4,164-6,36 5,-1 0,-21 0,-45-5,56 4,-36-1,46 4,1 0,-21-5,-31-3,31 9,0 1,0 1,-70 14,-42 14,104-26,0-1,-64-5,21 0,-268 2,341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5:59.069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0 329,'497'0,"-470"-1,36-6,-36 3,38-1,-5 6,-18 0,-1-1,1-2,43-8,168-32,-199 35,-26 3,44-1,-57 4,1 0,20-5,31-3,408 10,-461-2,0-1,0 0,0-1,-1-1,1 0,13-6,-13 4,-1 2,1-1,0 2,0 0,27-2,12 3,64-8,-62 4,1 4,59 4,-20 0,27 0,129-5,-188-5,-35 4,40-1,-32 5,-1-2,44-8,-39 5,0 2,63 4,-62 0,0-1,58-8,11-13,-18 10,0 4,98 5,-128 2,-42-1,36-7,-35 5,35-3,-52 6,21 1,0-1,0-2,0-1,0 0,32-11,-41 10,0 1,-1 0,26 0,30-6,-37 4,0 1,1 2,63 5,-18-1,-37-1,-28 1,0-2,0 0,0 0,0-2,16-2,-20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46:02.623"/>
    </inkml:context>
    <inkml:brush xml:id="br0">
      <inkml:brushProperty name="width" value="0.1" units="cm"/>
      <inkml:brushProperty name="height" value="0.2" units="cm"/>
      <inkml:brushProperty name="color" value="#FFACD5"/>
      <inkml:brushProperty name="tip" value="rectangle"/>
      <inkml:brushProperty name="rasterOp" value="maskPen"/>
      <inkml:brushProperty name="ignorePressure" value="1"/>
    </inkml:brush>
  </inkml:definitions>
  <inkml:trace contextRef="#ctx0" brushRef="#br0">0 515,'143'2,"153"-4,-127-16,-43 3,-74 7,82-2,-94 8,77-13,-78 8,1 2,41 0,-63 5,32 2,0-2,0-3,-1-1,87-20,-105 16,0 2,1 1,44-1,98 7,-60 2,-57-3,5 1,108-12,-38 1,-14 3,-29-3,69-10,-128 16,2 1,44 2,-43 1,59-6,-54-2,44-15,-56 15,0 0,1 2,0 1,32-2,-2 6,-24 1,-1-1,1-2,0 0,40-12,68-16,-83 17,1 2,0 3,93-3,-105 9,-1-3,54-13,-66 14,39-2,4 0,-27 2,69 2,-67 4,61-8,78-18,-171 22,1-1,-1 0,27-10,-30 8,0 1,1 0,-1 2,1 0,24-1,365 5,-377-4,-19-1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0:34.95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0,'452'0,"-340"15,-72-16,-19 0,0 2,0 0,38 7,-30-4,-1-1,1-1,0-1,35-4,8 1,-37 4,61 11,-62-7,66 2,-84-6,0-1,0 2,-1 0,23 8,30 6,21-7,148-1,-220-8,-1 1,1 0,26 9,19 2,69 11,-84-13,-1-3,1-2,49 1,-59-8,-1 2,1 1,-1 2,43 10,-7-4,-55-8,-1 0,1 0,18 7,-17-3,1-1,-1 0,1-2,-1 0,1-1,23 0,-20-1,0 0,0 2,23 6,29 3,61-10,-100-3,1 1,-1 1,34 7,-17 0,0-1,83-2,-22 9,-90-13,36-1,71 10,47 6,-154-14,73 11,-84-13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0:55.808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6343 510,'-43'-2,"-69"-13,55 7,14 0,26 5,-1 0,-30-1,-94-10,53 15,-98-2,130-6,-27 0,40 4,-76-14,81 10,-2 0,0 3,-47 0,29-4,19 1,-1 2,5 1,-43-1,-75-9,102 15,33 1,0-1,0-1,-1-1,1-1,0-1,0 0,-30-10,36 9,0 1,0 0,0 1,-1 1,1 0,-20 1,-39-4,35-3,-44-13,30 7,-53-7,57 16,0 2,-55 4,15 0,-19-1,-111-3,181-2,-57-14,-5-2,35 7,46 8,0 2,1 0,-32-2,-158-8,166 12,-62-9,51 6,0 1,-58 5,18 0,-649-2,613-14,79 12,-50-7,-93-20,132 25,35 3,0-2,0 0,-30-8,16 3,0 2,0 1,0 2,-1 1,-48 5,-87-5,163 0,-1 0,1-1,-14-4,16 3,-1 1,0 1,1 0,-21-2,-11 1,-70-12,75 8,21 5,0 1,0 0,0 1,0 1,0 0,0 1,0 1,-27 8,33-7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4:32.19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1545 0,'-37'0,"-261"11,111 7,88-4,54-9,-80 4,73-10,-93 13,4 2,125-12,1 0,0 1,-1 1,1 0,-26 13,30-13,0 1,1-2,-2 0,-16 3,17-3,-1-1,1 1,0 1,-13 5,16-6,0 0,0-1,0 0,0 0,0-1,-1 0,1 0,0-1,-13-1,-21 2,41-1,0 0,0 0,0 0,0 0,0 0,0 0,0 1,0-1,1 0,-1 1,0-1,0 1,0-1,0 1,0-1,1 1,-1-1,0 2,-2 4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4:42.48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1474 1,'-1'5,"0"1,0 0,-1-1,0 0,0 1,-1-1,1 0,-1 0,-4 5,-7 14,-21 43,20-41,-21 54,15-36,-1 10,-11 45,-9 12,33-69,2 1,-2 53,7-78,0-3,-1 0,0 0,-11 25,-3 19,-29 93,41-137,-51 137,52-138,0-2,0-1,0 0,-11 19,-9 14,-25 63,14-29,4 0,-7 14,34-83,0 1,1-1,-3 19,-6 15,-44 132,7-22,-4 13,-49 70,51-123,35-72,-12 47,19-55,-1-1,-2 0,-17 33,21-46,0-1,-9 35,0-1,-54 146,29-80,17-47,18-49,-50 165,37-123,11-35,-12 58,13-46,-19 59,16-64,2 0,-7 48,12-57,-2 0,-14 42,17-60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4:42.499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0,'12'1,"1"0,-1 1,0 0,0 1,16 6,4 0,77 21,848 209,-902-228,320 73,-175-38,-47-13,107 23,161 45,-262-52,37 12,-103-31,120 21,-190-44,0 0,40 19,-37-14,36 11,26-3,133 14,-96-17,82 20,-176-31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03.772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4005 1017,'-8'-1,"-1"0,1 0,0-1,-1 0,-14-7,-24-5,14 1,30 11,-1 0,0 0,1 0,-1 1,0 0,0-1,0 1,-4 0,-1 0,0-1,0 0,1-1,-10-3,10 3,0 0,0 1,0 0,0 0,-12-1,-23 0,-72-16,-9-2,118 20,1 0,0 0,-1-1,1 1,-9-6,9 5,0-1,0 1,0 0,0 1,-1 0,-7-2,-7 2,13 1,0 0,0 0,0-1,0 0,1 0,-1-1,1 0,-1 0,1-1,-1 1,1-1,-8-6,8 6,0 0,-1 0,1 1,0-1,-1 2,0-1,1 1,-10-1,7 0,-1 1,1-1,0 0,-9-5,-8-3,0 2,-1 0,-29-4,4 1,40 7,0 0,0-1,-17-9,19 8,0 1,0 1,0 0,-1 0,-14-3,-216-38,229 42,0 0,0 0,-14-8,14 7,1-1,-1 1,-17-2,18 4,-1-1,1 0,0 0,1-1,-1 0,1-1,0 0,-17-12,19 13,0 0,0 0,0 0,0 1,-1 1,1-1,-1 1,-12-1,9 1,0 0,-1-2,-15-5,19 6,-1 0,0 1,1 0,-1 0,0 1,-20 1,-33-5,-157-49,167 41,13 2,0 2,-1 2,-81-4,112 10,-1-1,1 0,0-1,0 0,0 0,1-1,-1 0,1-1,0 0,-10-7,-32-16,33 19,-1 0,0 1,0 2,-1 0,0 1,0 0,-1 2,-22-1,29 3,0-1,1 0,-1-1,0 0,-18-8,18 7,0-1,0 1,0 1,-26-2,30 4,1 0,0-1,0 0,-17-6,17 5,0 0,0 1,0 0,-19-2,-8 4,-59-10,-20-15,66 15,-9-3,3-4,34 11,-40-15,42 13,0 0,-1 2,1 0,-1 2,-28-4,40 7,0-1,-1-1,1 1,0-1,1-1,-13-6,11 5,0 0,0 1,0 0,-14-3,10 5,0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05.47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55,'23'0,"395"-16,-261 4,174 11,-152 3,-98-3,108-14,-91 5,-73 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5:28.33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2953,'28'-31,"-17"19,0 0,1 1,0 0,1 1,16-10,77-41,-80 45,-1-1,44-37,-4 2,40-22,-61 42,75-71,-94 81,37-27,-2 2,-18 10,78-62,-95 80,-1-2,30-32,24-22,35-23,47-37,-87 81,77-63,-126 96,50-31,-23 17,146-124,-133 108,-43 35,-1 0,23-23,-18 14,54-40,-20 19,70-58,-57 42,3 2,139-83,-189 127,-2-1,41-39,0 0,114-95,-120 99,-36 30,1 2,46-32,-11 6,76-43,-71 55,-49 28,-1 0,0-1,0-1,18-14,40-27,-65 42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19.23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2364,'7'-2,"0"0,-1-1,0 1,1-2,-1 1,7-5,-7 4,125-78,-121 75,0 0,-1 0,0-1,0-1,-1 1,8-12,-6 8,1 1,22-19,33-28,-49 41,1 1,1 0,27-15,-39 26,-1 0,1 0,-1-1,0 0,5-6,21-19,-4 1,-25 25,1 1,-1 0,1 0,0 0,0 0,1 0,-1 1,7-4,-3 2,1 0,-1-1,-1 0,1 0,-1-1,7-8,-6 7,1-1,0 1,16-11,5 1,-1-1,0-2,-1-1,27-29,21-12,0 1,-11 13,3-10,-16 16,-24 20,1 1,46-25,8-6,16-7,-7 5,-40 21,-28 20,0-2,-2-1,27-24,52-44,12-17,22-4,-76 55,-38 32,0 1,38-23,-26 18,18-12,103-70,-124 85,33-30,-39 30,0 1,35-20,77-53,-80 52,58-37,-66 50,-38 22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23.733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3261,'4'-3,"1"0,-1-1,0 0,0 0,0 0,6-8,14-16,33-30,-40 42,26-28,-25 24,1 0,1 2,1 1,44-30,-44 34,0-2,-1-1,0 0,22-25,-30 28,1 1,0 0,1 0,1 1,20-11,-22 13,-1 0,0 0,0-1,19-22,-18 18,1 1,21-17,0 3,53-52,-8 7,76-50,24-7,-163 119,2 0,23-8,-29 14,-1-1,0 0,0-1,0-1,-1 0,0-1,20-17,1-5,2 1,46-30,-42 32,77-69,-78 62,1 3,47-31,155-93,-132 84,-79 50,-1-2,45-47,-53 48,1 2,1 0,1 1,48-30,-64 44,1 0,-1 0,-1-1,1 0,-1-1,6-8,21-18,76-59,-10 13,-65 53,48-44,-60 49,37-26,-35 30,34-34,-44 38,1 0,26-16,13-12,12-21,33-27,41-19,-122 92,-11 9,0 1,0 0,14-8,17-12,-2-1,0-2,44-47,6-4,3 12,7-8,-88 69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45.494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1505 1,'-1'17,"-1"-1,-1 1,-1-1,0 1,-9 20,-4 17,-7 22,-33 73,36-97,14-32,2 1,0 0,-4 36,6-33,-1-1,-11 39,-6 0,-74 197,82-224,-8 41,-8 24,18-73,6-16,1-1,0 1,0 0,-2 22,0-3,0 0,-2-1,-15 38,-9 31,19-45,-1 3,-26 69,-7-36,-8 53,-13 39,-16 109,66-228,11-34,-17 43,15-49,2 2,1-1,-6 39,-8 33,-1-51,16-37,1 1,1-1,-1 1,-3 12,2-5,0 0,-2 0,1 0,-12 16,8-14,2 0,-10 25,8-5,8-28,0-1,0 0,-1 0,0 1,0-2,-6 10,0 0,1 1,0 0,1 0,1 0,-4 22,-10 30,14-50,-7 37,11-43,0 0,-2 0,0-1,0 1,-13 24,13-30,-4 5,1 0,0 0,1 1,1-1,-5 20,6-19,-1 0,-10 20,9-20,0-1,-6 27,4-11,-1-1,-22 45,-6 19,-33 100,40-137,24-47,1 1,0-1,0 1,1 0,0 0,0 1,-2 13,3 2,1-3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08:55:56.431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1104,'4'-1,"-1"0,1 0,-1 0,0-1,1 1,-1-1,0 0,0 0,0 0,0-1,4-3,13-9,107-45,-78 39,-27 13,1 1,0 0,28-3,-22 5,39-13,-49 12,2 1,-1 2,26-3,-27 5,-1-2,1 0,-1-1,26-9,-24 6,0 1,1 1,-1 1,34-3,-48 6,10-2,0 0,0-2,0 0,0-1,21-11,-24 10,1 0,0 2,0 0,0 0,0 1,1 1,16-2,92 6,-73 1,50-4,-85-1,-1 0,1 0,-1-2,19-7,-17 5,0 1,25-5,65-16,-81 19,1 0,1 2,-1 1,37-2,-37 5,1-1,-1-2,0 0,-1-2,1-1,24-12,-9 5,41-5,-58 15,40-14,27-7,-62 18,55-20,-67 20,85-34,142-37,-188 57,-39 14,1 0,31-7,31-4,61-13,-77 26,-51 6,0-1,1 0,-1-1,0-1,0 0,0-1,17-7,4-6,96-44,-113 54,1 1,0 1,0 0,1 1,27-1,-3 0,-1-2,69-19,-63 14,65-19,-90 26,0-1,34-14,-41 12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08.6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0,'14'1,"-1"1,27 5,-6 0,-21-4,0 1,0 0,21 10,-23-9,0-1,0 0,1 0,0-1,13 2,-12-3,-1 0,0 1,17 7,22 5,-37-13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2.476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1,'26'1,"42"8,-10-1,-37-5,0 1,0 1,0 1,33 15,-52-20,7 2,-1-1,1 0,0 0,-1-1,1 0,13-1,-15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2.207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761 198,'-43'0,"-1"-2,-59-12,50 6,33 6,0-2,-1 0,-32-11,-42-16,59 21,-43-19,-90-38,145 56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5.822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1,'109'8,"3"1,-102-9,1 0,-1 0,0 1,0 0,0 1,0 0,0 1,-1 0,14 6,-16-6,-1-1,0 0,0 0,1-1,-1 0,11 0,-3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18.26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1640,'1'-7,"-1"1,2-1,-1 0,1 1,-1 0,2-1,-1 1,6-10,32-49,-20 34,-7 13,25-28,2-4,-30 38,0 0,1 1,1 1,21-17,14-11,-15 9,42-29,-66 50,0 1,0-2,-1 1,0-1,11-16,19-24,57-59,-43 40,-25 32,2 0,45-44,-64 71,3-1,0-1,0-1,-1 0,-1 0,0-1,-1 0,10-19,-11 18,0 0,0 0,2 1,0 1,19-21,19-22,-18 10,-22 31,1 0,1 1,0 0,1 1,20-19,-12 14,-1-1,-1-1,18-25,27-29,-47 55,0 0,-2 0,13-23,-18 23,-1 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20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2,'101'-2,"110"4,-176 2,44 11,-27-4,-39-9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8:56.698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1587,'2'-3,"0"-1,1 1,-1 0,1 0,0 0,0 1,0-1,4-2,-2 2,137-116,2 13,-108 80,-8 5,48-45,70-63,-76 56,68-63,-99 103,-7 7,53-56,-58 54,50-42,-55 51,101-98,-72 67,60-64,36-1,-16-13,-124 122,8-9,0 2,1 0,0 1,19-11,-16 11,-14 10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33.392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3186 4831,'-1'-13,"-1"0,0-1,-1 1,-1 0,-8-19,1-2,1 7,0 1,-1 0,-2 0,-19-29,-3-13,30 56,0 1,0 0,-1 0,-1 0,0 1,0 0,-1 0,0 1,-16-14,-3-1,1-1,-35-42,-1-2,35 41,2-1,-22-33,-10-6,20 28,26 24,0-1,-17-33,11 18,-133-218,104 191,29 40,-18-30,6-6,22 40,-1 1,0 0,-18-24,8 14,-28-48,34 51,0 2,-1-1,-1 2,-18-20,20 25,1-1,0 0,1-1,0-1,-11-26,12 24,0 1,-1 0,-1 1,-15-20,18 26,1 0,0 0,1 0,-10-23,-9-17,-23-12,35 48,1 0,1-1,-11-20,7 8,-16-35,26 50,-1 1,0 0,-1 0,-11-15,10 16,0-2,1 1,-10-21,11 19,-1 1,-1 0,0 0,0 0,-1 1,-18-18,-20-25,42 48,1-1,0-1,1 1,-3-8,-11-22,-184-297,145 235,-25-54,71 131,-58-98,22 43,23 40,-45-56,3 7,-27-35,-12-19,19 20,34 50,22 29,-116-154,27 25,84 116,-49-59,50 73,22 28,1 0,-13-20,13 13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8T13:34:37.835"/>
    </inkml:context>
    <inkml:brush xml:id="br0">
      <inkml:brushProperty name="width" value="0.1" units="cm"/>
      <inkml:brushProperty name="height" value="0.2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0,'3'1,"-1"0,1 0,-1-1,0 2,1-1,-1 0,0 0,1 1,-1-1,0 1,0-1,2 4,22 24,-16-14,-2 0,0 1,11 33,-3-9,-13-32,0-1,-1 1,1 0,-2 0,1 0,-1 0,0 1,-1-1,0 0,0 0,-3 17,-2-8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2:49.14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3404,'1'-4,"0"0,0 0,0-1,0 1,1 0,0 0,3-5,6-19,8-37,-13 48,0-1,-2 0,0-1,-1 1,1-29,-3 31,1 1,0 0,5-15,-4 16,43-133,-36 103,-1-1,3-68,-10 100,1-1,1 1,0 0,0 1,12-23,-8 18,-1-1,6-19,-4 2,-1 8,-2 0,-1-1,0 1,-1-37,-2 42,0 0,1 0,11-38,-1 3,19-99,-18 93,-7 36,5-46,-6 33,21-74,20-95,-45 198,11-65,44-100,-53 164,0 0,-1 0,-1 0,0 0,-1-1,1-14,-2-28,2 0,15-82,-11 105,15-43,-8 30,9-61,-3 11,16-51,-13 69,13-43,-21 55,6-5,-19 64,0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3:00.004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 3539,'0'-29,"-1"8,1 0,0 0,2 0,0 0,2 0,0 0,13-36,-8 36,-1-1,0-1,-2 1,-1-1,4-30,7-44,2-16,-6 60,-1 17,1-4,-9 33,0 0,-1 0,0 0,0-1,1-10,3-23,1-10,-7 45,1 0,0 1,0-1,1 1,-1-1,1 1,0 0,6-10,-6 10,1 0,-1-1,1 1,-2-1,1 1,-1-1,1 1,-2-1,2-6,-2-17,2-1,7-34,-8 60,30-137,-20 98,-7 32,-1 0,0 0,-1 0,0-1,0-16,-2 19,0 0,0 1,2-1,-1 0,1 1,0-1,3-8,-1 4,-1 0,3-26,-5 25,1 0,7-23,9-26,12-83,-26 123,21-81,2-16,-22 81,-2 15,1 0,9-32,-6 8,-7 41,0-1,1 1,1-1,-1 1,5-13,1 1,-1-1,-1 0,-1 0,2-23,1 19,1-6,-2-180,-5 199,1 0,0 0,0 0,6-16,6-32,-10 39,0 0,2 1,8-22,-7 21,11-41,-4 0,9-73,-10 52,-7 19,1-11,0 40,-4 16,1 0,8-25,-7 38,-3 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13:07.905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2551,'1'-14,"1"-1,0 1,1 0,7-22,-6 22,0-1,0 1,-2-1,2-19,3-13,0-5,-7 21,1 0,2 0,11-47,41-202,-47 235,11-36,12-11,9-35,-23 72,11-65,4-15,-18 79,8-24,-6 31,19-96,-8 2,7-14,-4 20,18-36,-42 148,1 2,1-1,17-35,-22 53,0 0,0 0,0 0,-1 0,0-1,0 0,-1 1,0-1,0 0,0 1,-1-9,-2 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4:47.673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1573 0,'-2'10,"0"1,-1-1,1 0,-2 0,1 0,-2-1,1 0,-8 12,-2 5,-50 110,14-37,10-23,33-58,-1-1,-2 1,1-2,-2 1,0-1,-1-1,-27 27,2-6,2 2,1 2,-42 65,47-64,-72 103,-4 25,-14-1,78-113,25-34,0 0,-19 36,-38 67,11-18,-34 56,88-150,-1-1,0 0,-12 12,13-14,-1 0,1 1,-12 19,-9 19,18-31,0 0,-10 26,6-12,-1 0,-1-2,-39 51,51-73,1-1,1 1,-1 0,1 0,1 0,0 0,0 0,0 0,-1 11,3-11,-1 0,-1-1,1 1,-1-1,0 1,-1-1,1 0,-1 0,0 0,-7 10,-12 2,19-16,1-1,-1 1,1-1,0 1,-1 0,1 0,0 0,0 0,0 1,1-1,-1 0,0 1,1-1,-1 1,1 0,0-1,0 1,0 0,-1 5,4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26T09:05:07.009"/>
    </inkml:context>
    <inkml:brush xml:id="br0">
      <inkml:brushProperty name="width" value="0.1" units="cm"/>
      <inkml:brushProperty name="height" value="0.2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0,'3'3,"1"1,0-1,-1 1,0 0,1 0,-2 0,1 0,4 9,1-1,0-1,0 0,1 0,18 16,-14-15,-1 1,14 19,10 12,-25-32,-1 0,17 26,90 184,13 1,-84-147,-10-6,-26-49,1 0,21 32,109 148,-15-3,-104-166,161 257,17 41,-85-148,-71-108,-21-35,39 54,79 95,-34-21,14 20,-107-168,2-2,-1 1,33 25,-43-39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86834D32-9AC6-45EF-9D03-BB4EBBEDE479}" type="datetime1">
              <a:rPr lang="it-IT" smtClean="0"/>
              <a:pPr/>
              <a:t>29/08/2023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7C366290-4595-5745-A50F-D5EC13BAC60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507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4318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5218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9815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72460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55902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3350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5197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0337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274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4112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7698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6826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2924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16275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23020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659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07074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221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02214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978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481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2565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8210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553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8380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73284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4652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6746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9100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24592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6667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09177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16873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6246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2107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291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34250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1393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26839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87997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59659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2202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05209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37276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78849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35350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47362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42976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309528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35572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3460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4256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453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54655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01726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317312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7C366290-4595-5745-A50F-D5EC13BAC604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1140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22270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6843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1710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0539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8581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lang="it-IT" sz="60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it-IT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5" name="Titolo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39" name="Segnaposto immagine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7" name="Segnaposto testo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25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8" name="Segnaposto testo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976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9" name="Segnaposto testo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0626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0" name="Segnaposto testo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9277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2" name="Segnaposto testo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3" name="Segnaposto testo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4" name="Segnaposto testo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5" name="Segnaposto testo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immagine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Segnaposto immagine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immagine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Segnaposto immagine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9" name="Segnaposto testo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325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Segnaposto testo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1976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1" name="Segnaposto testo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0626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2" name="Segnaposto testo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9277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3" name="Segnaposto testo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4" name="Segnaposto testo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Segnaposto testo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6" name="Segnaposto testo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4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igura a mano libera: Forma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5" name="Figura a mano libera: Forma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5" name="Figura a mano libera: Forma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1" name="Figura a mano libera: Forma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1" name="Segnaposto testo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30" name="Segnaposto testo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32" name="Segnaposto testo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33" name="Segnaposto testo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52" name="Titolo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191109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76072" y="355701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31" name="Titolo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 colon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7607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78231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29" name="Titolo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30" name="Segnaposto testo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60536" y="1911096"/>
            <a:ext cx="2944368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it-IT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it-IT" sz="2000" b="1"/>
            </a:lvl2pPr>
            <a:lvl3pPr marL="914400" indent="0">
              <a:buNone/>
              <a:defRPr lang="it-IT" sz="1800" b="1"/>
            </a:lvl3pPr>
            <a:lvl4pPr marL="1371600" indent="0">
              <a:buNone/>
              <a:defRPr lang="it-IT" sz="1600" b="1"/>
            </a:lvl4pPr>
            <a:lvl5pPr marL="1828800" indent="0">
              <a:buNone/>
              <a:defRPr lang="it-IT" sz="1600" b="1"/>
            </a:lvl5pPr>
            <a:lvl6pPr marL="2286000" indent="0">
              <a:buNone/>
              <a:defRPr lang="it-IT" sz="1600" b="1"/>
            </a:lvl6pPr>
            <a:lvl7pPr marL="2743200" indent="0">
              <a:buNone/>
              <a:defRPr lang="it-IT" sz="1600" b="1"/>
            </a:lvl7pPr>
            <a:lvl8pPr marL="3200400" indent="0">
              <a:buNone/>
              <a:defRPr lang="it-IT" sz="1600" b="1"/>
            </a:lvl8pPr>
            <a:lvl9pPr marL="3657600" indent="0">
              <a:buNone/>
              <a:defRPr lang="it-IT"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1" name="Segnaposto contenuto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it-IT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it-IT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it-IT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it-IT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18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48" name="Figura a mano libera: Forma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3200"/>
            </a:lvl1pPr>
            <a:lvl2pPr marL="457200" indent="0">
              <a:buNone/>
              <a:defRPr lang="it-IT" sz="2800"/>
            </a:lvl2pPr>
            <a:lvl3pPr marL="914400" indent="0">
              <a:buNone/>
              <a:defRPr lang="it-IT" sz="2400"/>
            </a:lvl3pPr>
            <a:lvl4pPr marL="1371600" indent="0">
              <a:buNone/>
              <a:defRPr lang="it-IT" sz="2000"/>
            </a:lvl4pPr>
            <a:lvl5pPr marL="1828800" indent="0">
              <a:buNone/>
              <a:defRPr lang="it-IT" sz="2000"/>
            </a:lvl5pPr>
            <a:lvl6pPr marL="2286000" indent="0">
              <a:buNone/>
              <a:defRPr lang="it-IT" sz="2000"/>
            </a:lvl6pPr>
            <a:lvl7pPr marL="2743200" indent="0">
              <a:buNone/>
              <a:defRPr lang="it-IT" sz="2000"/>
            </a:lvl7pPr>
            <a:lvl8pPr marL="3200400" indent="0">
              <a:buNone/>
              <a:defRPr lang="it-IT" sz="2000"/>
            </a:lvl8pPr>
            <a:lvl9pPr marL="3657600" indent="0">
              <a:buNone/>
              <a:defRPr lang="it-IT"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hiusur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rtlCol="0" anchor="b"/>
          <a:lstStyle>
            <a:lvl1pPr algn="ctr">
              <a:defRPr lang="it-IT" sz="60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it-IT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it-IT" sz="2000"/>
            </a:lvl2pPr>
            <a:lvl3pPr marL="914400" indent="0" algn="ctr">
              <a:buNone/>
              <a:defRPr lang="it-IT" sz="1800"/>
            </a:lvl3pPr>
            <a:lvl4pPr marL="1371600" indent="0" algn="ctr">
              <a:buNone/>
              <a:defRPr lang="it-IT" sz="1600"/>
            </a:lvl4pPr>
            <a:lvl5pPr marL="1828800" indent="0" algn="ctr">
              <a:buNone/>
              <a:defRPr lang="it-IT" sz="1600"/>
            </a:lvl5pPr>
            <a:lvl6pPr marL="2286000" indent="0" algn="ctr">
              <a:buNone/>
              <a:defRPr lang="it-IT" sz="1600"/>
            </a:lvl6pPr>
            <a:lvl7pPr marL="2743200" indent="0" algn="ctr">
              <a:buNone/>
              <a:defRPr lang="it-IT" sz="1600"/>
            </a:lvl7pPr>
            <a:lvl8pPr marL="3200400" indent="0" algn="ctr">
              <a:buNone/>
              <a:defRPr lang="it-IT" sz="1600"/>
            </a:lvl8pPr>
            <a:lvl9pPr marL="3657600" indent="0" algn="ctr">
              <a:buNone/>
              <a:defRPr lang="it-IT"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it-IT" sz="32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it-IT" sz="3200"/>
            </a:lvl1pPr>
            <a:lvl2pPr>
              <a:defRPr lang="it-IT" sz="2800"/>
            </a:lvl2pPr>
            <a:lvl3pPr>
              <a:defRPr lang="it-IT" sz="2400"/>
            </a:lvl3pPr>
            <a:lvl4pPr>
              <a:defRPr lang="it-IT" sz="2000"/>
            </a:lvl4pPr>
            <a:lvl5pPr>
              <a:defRPr lang="it-IT" sz="2000"/>
            </a:lvl5pPr>
            <a:lvl6pPr>
              <a:defRPr lang="it-IT" sz="2000"/>
            </a:lvl6pPr>
            <a:lvl7pPr>
              <a:defRPr lang="it-IT" sz="2000"/>
            </a:lvl7pPr>
            <a:lvl8pPr>
              <a:defRPr lang="it-IT" sz="2000"/>
            </a:lvl8pPr>
            <a:lvl9pPr>
              <a:defRPr lang="it-IT"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it-IT" sz="16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 rtlCol="0"/>
          <a:lstStyle>
            <a:lvl1pPr algn="ctr">
              <a:defRPr lang="it-IT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 rtlCol="0"/>
          <a:lstStyle>
            <a:lvl1pPr marL="0" indent="0" algn="r">
              <a:buNone/>
              <a:defRPr lang="it-IT" sz="2400" cap="all" baseline="0"/>
            </a:lvl1pPr>
            <a:lvl2pPr marL="457200" indent="0" algn="r">
              <a:buNone/>
              <a:defRPr lang="it-IT" sz="1800">
                <a:latin typeface="+mj-lt"/>
              </a:defRPr>
            </a:lvl2pPr>
            <a:lvl3pPr marL="914400" indent="0" algn="r">
              <a:buNone/>
              <a:defRPr lang="it-IT"/>
            </a:lvl3pPr>
            <a:lvl4pPr marL="1371600" indent="0" algn="r">
              <a:buNone/>
              <a:defRPr lang="it-IT"/>
            </a:lvl4pPr>
            <a:lvl5pPr marL="1828800" indent="0" algn="r">
              <a:buNone/>
              <a:defRPr lang="it-IT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2" name="Figura a mano libera: Forma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rtlCol="0" anchor="b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it-IT" sz="1800"/>
            </a:lvl1pPr>
            <a:lvl2pPr marL="457200" indent="0">
              <a:buNone/>
              <a:defRPr lang="it-IT" sz="1400"/>
            </a:lvl2pPr>
            <a:lvl3pPr marL="914400" indent="0">
              <a:buNone/>
              <a:defRPr lang="it-IT" sz="1200"/>
            </a:lvl3pPr>
            <a:lvl4pPr marL="1371600" indent="0">
              <a:buNone/>
              <a:defRPr lang="it-IT" sz="1000"/>
            </a:lvl4pPr>
            <a:lvl5pPr marL="1828800" indent="0">
              <a:buNone/>
              <a:defRPr lang="it-IT" sz="1000"/>
            </a:lvl5pPr>
            <a:lvl6pPr marL="2286000" indent="0">
              <a:buNone/>
              <a:defRPr lang="it-IT" sz="1000"/>
            </a:lvl6pPr>
            <a:lvl7pPr marL="2743200" indent="0">
              <a:buNone/>
              <a:defRPr lang="it-IT" sz="1000"/>
            </a:lvl7pPr>
            <a:lvl8pPr marL="3200400" indent="0">
              <a:buNone/>
              <a:defRPr lang="it-IT" sz="1000"/>
            </a:lvl8pPr>
            <a:lvl9pPr marL="3657600" indent="0">
              <a:buNone/>
              <a:defRPr lang="it-IT"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pic>
        <p:nvPicPr>
          <p:cNvPr id="9" name="Immagine 8" descr="Forma, cerchio&#10;&#10;Descrizione generata automaticamente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1" name="Segnaposto immagine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3200"/>
            </a:lvl1pPr>
            <a:lvl2pPr marL="457200" indent="0">
              <a:buNone/>
              <a:defRPr lang="it-IT" sz="2800"/>
            </a:lvl2pPr>
            <a:lvl3pPr marL="914400" indent="0">
              <a:buNone/>
              <a:defRPr lang="it-IT" sz="2400"/>
            </a:lvl3pPr>
            <a:lvl4pPr marL="1371600" indent="0">
              <a:buNone/>
              <a:defRPr lang="it-IT" sz="2000"/>
            </a:lvl4pPr>
            <a:lvl5pPr marL="1828800" indent="0">
              <a:buNone/>
              <a:defRPr lang="it-IT" sz="2000"/>
            </a:lvl5pPr>
            <a:lvl6pPr marL="2286000" indent="0">
              <a:buNone/>
              <a:defRPr lang="it-IT" sz="2000"/>
            </a:lvl6pPr>
            <a:lvl7pPr marL="2743200" indent="0">
              <a:buNone/>
              <a:defRPr lang="it-IT" sz="2000"/>
            </a:lvl7pPr>
            <a:lvl8pPr marL="3200400" indent="0">
              <a:buNone/>
              <a:defRPr lang="it-IT" sz="2000"/>
            </a:lvl8pPr>
            <a:lvl9pPr marL="3657600" indent="0">
              <a:buNone/>
              <a:defRPr lang="it-IT"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rtlCol="0" anchor="b"/>
          <a:lstStyle>
            <a:lvl1pPr>
              <a:defRPr lang="it-IT"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560320" y="4852035"/>
            <a:ext cx="4840641" cy="551411"/>
          </a:xfrm>
        </p:spPr>
        <p:txBody>
          <a:bodyPr rtlCol="0"/>
          <a:lstStyle>
            <a:lvl1pPr marL="0" indent="0">
              <a:buNone/>
              <a:defRPr lang="it-IT" sz="2400">
                <a:solidFill>
                  <a:schemeClr val="accent1"/>
                </a:solidFill>
              </a:defRPr>
            </a:lvl1pPr>
            <a:lvl2pPr marL="457200" indent="0">
              <a:buNone/>
              <a:defRPr lang="it-IT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it-IT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it-IT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igura a mano libera: Forma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o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igura a mano libera: Forma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20" name="Titolo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igura a mano libera: Forma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37" name="Figura a mano libera: Forma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Segnaposto testo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78188" y="2740025"/>
            <a:ext cx="5688012" cy="202882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2400"/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 rtlCol="0"/>
          <a:lstStyle>
            <a:lvl1pPr algn="ctr">
              <a:defRPr lang="it-IT" sz="2400" cap="all" baseline="0">
                <a:latin typeface="Gill Sans Nova" panose="020B0602020104020203" pitchFamily="34" charset="0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olo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it-IT" sz="4800"/>
            </a:lvl1pPr>
          </a:lstStyle>
          <a:p>
            <a:pPr rtl="0"/>
            <a:r>
              <a:rPr lang="it-IT" noProof="0"/>
              <a:t>fare clic per modificare lo stile del titolo master	</a:t>
            </a:r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39" name="Segnaposto immagine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it-IT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7" name="Segnaposto testo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8" name="Segnaposto testo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9" name="Segnaposto testo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0" name="Segnaposto testo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2" name="Segnaposto testo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3" name="Segnaposto testo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4" name="Segnaposto testo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5" name="Segnaposto testo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it-IT" sz="1800" cap="none" baseline="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 noProof="0"/>
              <a:t>fare clic per modificare lo stile del titolo master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it-IT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it-IT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it-IT" sz="1400">
                <a:solidFill>
                  <a:schemeClr val="tx1"/>
                </a:solidFill>
              </a:defRPr>
            </a:lvl1pPr>
          </a:lstStyle>
          <a:p>
            <a:pPr rtl="0"/>
            <a:fld id="{58FB4751-880F-D840-AAA9-3A15815CC99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it-IT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atteobrina/Car_pooling_ibrido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2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11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11" Type="http://schemas.openxmlformats.org/officeDocument/2006/relationships/image" Target="../media/image43.svg"/><Relationship Id="rId5" Type="http://schemas.openxmlformats.org/officeDocument/2006/relationships/image" Target="../media/image11.png"/><Relationship Id="rId10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4.png"/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8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11" Type="http://schemas.openxmlformats.org/officeDocument/2006/relationships/image" Target="../media/image48.svg"/><Relationship Id="rId5" Type="http://schemas.openxmlformats.org/officeDocument/2006/relationships/image" Target="../media/image11.png"/><Relationship Id="rId10" Type="http://schemas.openxmlformats.org/officeDocument/2006/relationships/image" Target="../media/image47.png"/><Relationship Id="rId4" Type="http://schemas.openxmlformats.org/officeDocument/2006/relationships/image" Target="../media/image34.png"/><Relationship Id="rId9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54.png"/><Relationship Id="rId10" Type="http://schemas.openxmlformats.org/officeDocument/2006/relationships/image" Target="../media/image53.png"/><Relationship Id="rId4" Type="http://schemas.openxmlformats.org/officeDocument/2006/relationships/customXml" Target="../ink/ink1.xml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6.xml"/><Relationship Id="rId3" Type="http://schemas.openxmlformats.org/officeDocument/2006/relationships/image" Target="../media/image52.png"/><Relationship Id="rId7" Type="http://schemas.openxmlformats.org/officeDocument/2006/relationships/image" Target="../media/image5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.xm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0" Type="http://schemas.openxmlformats.org/officeDocument/2006/relationships/customXml" Target="../ink/ink7.xml"/><Relationship Id="rId4" Type="http://schemas.openxmlformats.org/officeDocument/2006/relationships/customXml" Target="../ink/ink4.xml"/><Relationship Id="rId9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52.png"/><Relationship Id="rId7" Type="http://schemas.openxmlformats.org/officeDocument/2006/relationships/image" Target="../media/image62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7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2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66.svg"/><Relationship Id="rId1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2.png"/><Relationship Id="rId3" Type="http://schemas.openxmlformats.org/officeDocument/2006/relationships/image" Target="../media/image86.png"/><Relationship Id="rId7" Type="http://schemas.openxmlformats.org/officeDocument/2006/relationships/image" Target="../media/image36.png"/><Relationship Id="rId12" Type="http://schemas.openxmlformats.org/officeDocument/2006/relationships/image" Target="../media/image3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32.png"/><Relationship Id="rId5" Type="http://schemas.openxmlformats.org/officeDocument/2006/relationships/image" Target="../media/image34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customXml" Target="../ink/ink16.xml"/><Relationship Id="rId18" Type="http://schemas.openxmlformats.org/officeDocument/2006/relationships/image" Target="../media/image94.png"/><Relationship Id="rId26" Type="http://schemas.openxmlformats.org/officeDocument/2006/relationships/image" Target="../media/image98.png"/><Relationship Id="rId3" Type="http://schemas.openxmlformats.org/officeDocument/2006/relationships/image" Target="../media/image87.png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91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93.png"/><Relationship Id="rId20" Type="http://schemas.openxmlformats.org/officeDocument/2006/relationships/image" Target="../media/image95.png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customXml" Target="../ink/ink15.xml"/><Relationship Id="rId24" Type="http://schemas.openxmlformats.org/officeDocument/2006/relationships/image" Target="../media/image97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99.png"/><Relationship Id="rId10" Type="http://schemas.openxmlformats.org/officeDocument/2006/relationships/image" Target="../media/image90.png"/><Relationship Id="rId19" Type="http://schemas.openxmlformats.org/officeDocument/2006/relationships/customXml" Target="../ink/ink19.xml"/><Relationship Id="rId4" Type="http://schemas.openxmlformats.org/officeDocument/2006/relationships/image" Target="../media/image52.png"/><Relationship Id="rId9" Type="http://schemas.openxmlformats.org/officeDocument/2006/relationships/customXml" Target="../ink/ink14.xml"/><Relationship Id="rId14" Type="http://schemas.openxmlformats.org/officeDocument/2006/relationships/image" Target="../media/image92.png"/><Relationship Id="rId22" Type="http://schemas.openxmlformats.org/officeDocument/2006/relationships/image" Target="../media/image96.png"/><Relationship Id="rId27" Type="http://schemas.openxmlformats.org/officeDocument/2006/relationships/customXml" Target="../ink/ink23.xml"/><Relationship Id="rId30" Type="http://schemas.openxmlformats.org/officeDocument/2006/relationships/image" Target="../media/image10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48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101.png"/><Relationship Id="rId3" Type="http://schemas.openxmlformats.org/officeDocument/2006/relationships/image" Target="../media/image31.png"/><Relationship Id="rId7" Type="http://schemas.openxmlformats.org/officeDocument/2006/relationships/image" Target="../media/image37.png"/><Relationship Id="rId12" Type="http://schemas.openxmlformats.org/officeDocument/2006/relationships/image" Target="../media/image2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33.png"/><Relationship Id="rId5" Type="http://schemas.openxmlformats.org/officeDocument/2006/relationships/image" Target="../media/image11.png"/><Relationship Id="rId10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.xml"/><Relationship Id="rId13" Type="http://schemas.openxmlformats.org/officeDocument/2006/relationships/image" Target="../media/image106.png"/><Relationship Id="rId18" Type="http://schemas.openxmlformats.org/officeDocument/2006/relationships/customXml" Target="../ink/ink31.xml"/><Relationship Id="rId3" Type="http://schemas.openxmlformats.org/officeDocument/2006/relationships/image" Target="../media/image53.png"/><Relationship Id="rId21" Type="http://schemas.openxmlformats.org/officeDocument/2006/relationships/image" Target="../media/image110.png"/><Relationship Id="rId7" Type="http://schemas.openxmlformats.org/officeDocument/2006/relationships/image" Target="../media/image103.png"/><Relationship Id="rId12" Type="http://schemas.openxmlformats.org/officeDocument/2006/relationships/customXml" Target="../ink/ink28.xml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54.xml"/><Relationship Id="rId16" Type="http://schemas.openxmlformats.org/officeDocument/2006/relationships/customXml" Target="../ink/ink30.xml"/><Relationship Id="rId20" Type="http://schemas.openxmlformats.org/officeDocument/2006/relationships/customXml" Target="../ink/ink3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.xml"/><Relationship Id="rId11" Type="http://schemas.openxmlformats.org/officeDocument/2006/relationships/image" Target="../media/image105.png"/><Relationship Id="rId5" Type="http://schemas.openxmlformats.org/officeDocument/2006/relationships/image" Target="../media/image87.png"/><Relationship Id="rId15" Type="http://schemas.openxmlformats.org/officeDocument/2006/relationships/image" Target="../media/image107.png"/><Relationship Id="rId23" Type="http://schemas.openxmlformats.org/officeDocument/2006/relationships/image" Target="../media/image111.png"/><Relationship Id="rId10" Type="http://schemas.openxmlformats.org/officeDocument/2006/relationships/customXml" Target="../ink/ink27.xml"/><Relationship Id="rId19" Type="http://schemas.openxmlformats.org/officeDocument/2006/relationships/image" Target="../media/image109.png"/><Relationship Id="rId4" Type="http://schemas.openxmlformats.org/officeDocument/2006/relationships/image" Target="../media/image102.png"/><Relationship Id="rId9" Type="http://schemas.openxmlformats.org/officeDocument/2006/relationships/image" Target="../media/image104.png"/><Relationship Id="rId14" Type="http://schemas.openxmlformats.org/officeDocument/2006/relationships/customXml" Target="../ink/ink29.xml"/><Relationship Id="rId22" Type="http://schemas.openxmlformats.org/officeDocument/2006/relationships/customXml" Target="../ink/ink33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hyperlink" Target="https://github.com/matteobrina/Car_pooling_ibrido" TargetMode="External"/><Relationship Id="rId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48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68.sv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66.svg"/><Relationship Id="rId14" Type="http://schemas.openxmlformats.org/officeDocument/2006/relationships/image" Target="../media/image72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118.png"/><Relationship Id="rId7" Type="http://schemas.openxmlformats.org/officeDocument/2006/relationships/image" Target="../media/image4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image" Target="../media/image124.png"/><Relationship Id="rId18" Type="http://schemas.openxmlformats.org/officeDocument/2006/relationships/customXml" Target="../ink/ink40.xml"/><Relationship Id="rId3" Type="http://schemas.openxmlformats.org/officeDocument/2006/relationships/image" Target="../media/image53.png"/><Relationship Id="rId21" Type="http://schemas.openxmlformats.org/officeDocument/2006/relationships/image" Target="../media/image128.png"/><Relationship Id="rId7" Type="http://schemas.openxmlformats.org/officeDocument/2006/relationships/image" Target="../media/image121.png"/><Relationship Id="rId12" Type="http://schemas.openxmlformats.org/officeDocument/2006/relationships/customXml" Target="../ink/ink37.xml"/><Relationship Id="rId17" Type="http://schemas.openxmlformats.org/officeDocument/2006/relationships/image" Target="../media/image126.png"/><Relationship Id="rId2" Type="http://schemas.openxmlformats.org/officeDocument/2006/relationships/notesSlide" Target="../notesSlides/notesSlide60.xml"/><Relationship Id="rId16" Type="http://schemas.openxmlformats.org/officeDocument/2006/relationships/customXml" Target="../ink/ink39.xml"/><Relationship Id="rId20" Type="http://schemas.openxmlformats.org/officeDocument/2006/relationships/customXml" Target="../ink/ink4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.xml"/><Relationship Id="rId11" Type="http://schemas.openxmlformats.org/officeDocument/2006/relationships/image" Target="../media/image123.png"/><Relationship Id="rId5" Type="http://schemas.openxmlformats.org/officeDocument/2006/relationships/image" Target="../media/image120.png"/><Relationship Id="rId15" Type="http://schemas.openxmlformats.org/officeDocument/2006/relationships/image" Target="../media/image125.png"/><Relationship Id="rId10" Type="http://schemas.openxmlformats.org/officeDocument/2006/relationships/customXml" Target="../ink/ink36.xml"/><Relationship Id="rId19" Type="http://schemas.openxmlformats.org/officeDocument/2006/relationships/image" Target="../media/image127.png"/><Relationship Id="rId4" Type="http://schemas.openxmlformats.org/officeDocument/2006/relationships/image" Target="../media/image102.png"/><Relationship Id="rId9" Type="http://schemas.openxmlformats.org/officeDocument/2006/relationships/image" Target="../media/image122.png"/><Relationship Id="rId14" Type="http://schemas.openxmlformats.org/officeDocument/2006/relationships/customXml" Target="../ink/ink3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1289" y="3509963"/>
            <a:ext cx="2749421" cy="494101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solidFill>
                  <a:schemeClr val="accent3">
                    <a:lumMod val="50000"/>
                  </a:schemeClr>
                </a:solidFill>
              </a:rPr>
              <a:t>Progettino n.35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021A5E5-8274-F991-1708-5A402B2F5BC2}"/>
              </a:ext>
            </a:extLst>
          </p:cNvPr>
          <p:cNvSpPr txBox="1"/>
          <p:nvPr/>
        </p:nvSpPr>
        <p:spPr>
          <a:xfrm>
            <a:off x="0" y="6389225"/>
            <a:ext cx="457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Margherita Rizzieri, Rachele Rubini, Matteo Brina</a:t>
            </a:r>
          </a:p>
        </p:txBody>
      </p:sp>
      <p:pic>
        <p:nvPicPr>
          <p:cNvPr id="6" name="Immagine 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EB6589B-0F87-A610-6F63-4A0CFC438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374" y="2643604"/>
            <a:ext cx="804503" cy="78539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530B299-EB19-917E-B3A1-419B9058E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733" y="133674"/>
            <a:ext cx="1635662" cy="1632391"/>
          </a:xfrm>
          <a:prstGeom prst="rect">
            <a:avLst/>
          </a:prstGeom>
        </p:spPr>
      </p:pic>
      <p:pic>
        <p:nvPicPr>
          <p:cNvPr id="5" name="Immagine 4" descr="Immagine che contiene nero, oscurità&#10;&#10;Descrizione generata automaticamente">
            <a:hlinkClick r:id="rId5"/>
            <a:extLst>
              <a:ext uri="{FF2B5EF4-FFF2-40B4-BE49-F238E27FC236}">
                <a16:creationId xmlns:a16="http://schemas.microsoft.com/office/drawing/2014/main" id="{7D3E8785-C682-17D3-974F-BDE7DFF68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3249" y="4004064"/>
            <a:ext cx="725501" cy="725501"/>
          </a:xfrm>
          <a:prstGeom prst="rect">
            <a:avLst/>
          </a:prstGeom>
        </p:spPr>
      </p:pic>
      <p:pic>
        <p:nvPicPr>
          <p:cNvPr id="1028" name="Picture 4" descr="Click PNG, Click Transparent Background - FreeIconsPNG">
            <a:extLst>
              <a:ext uri="{FF2B5EF4-FFF2-40B4-BE49-F238E27FC236}">
                <a16:creationId xmlns:a16="http://schemas.microsoft.com/office/drawing/2014/main" id="{6CFA139C-EA34-16F7-DFED-C8C8B5A0A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189" y="4459085"/>
            <a:ext cx="475207" cy="74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F8ADE1C5-7283-8572-892F-708442BD9A96}"/>
              </a:ext>
            </a:extLst>
          </p:cNvPr>
          <p:cNvSpPr txBox="1"/>
          <p:nvPr/>
        </p:nvSpPr>
        <p:spPr>
          <a:xfrm>
            <a:off x="6458750" y="4182148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Full project on GitHub!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13355"/>
            <a:ext cx="2681748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B170A85-84B6-5E89-7F16-4811AE5F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29B6800-D0C2-8D9D-7F2C-5D0E41F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99A4E0-99CC-34E8-536B-35867E7C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10</a:t>
            </a:fld>
            <a:endParaRPr lang="it-IT"/>
          </a:p>
        </p:txBody>
      </p:sp>
      <p:pic>
        <p:nvPicPr>
          <p:cNvPr id="6148" name="Picture 4" descr="Cluster Icons - Free SVG &amp; PNG Cluster Images - Noun Project">
            <a:extLst>
              <a:ext uri="{FF2B5EF4-FFF2-40B4-BE49-F238E27FC236}">
                <a16:creationId xmlns:a16="http://schemas.microsoft.com/office/drawing/2014/main" id="{C6BD978F-CB59-8674-8CA8-C371E155E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658" y="1265425"/>
            <a:ext cx="1080647" cy="108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5A1EAE9F-B786-59DB-048D-BFD68975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27" y="633523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ar PNG per il download gratuito">
            <a:extLst>
              <a:ext uri="{FF2B5EF4-FFF2-40B4-BE49-F238E27FC236}">
                <a16:creationId xmlns:a16="http://schemas.microsoft.com/office/drawing/2014/main" id="{74A6EEB6-E2F5-0C2C-3C3A-0EFC3ACE8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47" y="5509772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macchina vintage 1193930 PNG">
            <a:extLst>
              <a:ext uri="{FF2B5EF4-FFF2-40B4-BE49-F238E27FC236}">
                <a16:creationId xmlns:a16="http://schemas.microsoft.com/office/drawing/2014/main" id="{3BA820B0-59D3-99FA-7CF2-38D226A7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44" y="3729337"/>
            <a:ext cx="874270" cy="3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cchina vintage 1193932 PNG">
            <a:extLst>
              <a:ext uri="{FF2B5EF4-FFF2-40B4-BE49-F238E27FC236}">
                <a16:creationId xmlns:a16="http://schemas.microsoft.com/office/drawing/2014/main" id="{5B7C8A10-8C14-4D9A-4E80-30BD8537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901" y="295905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6" name="Picture 32" descr="University PNGs for Free Download">
            <a:extLst>
              <a:ext uri="{FF2B5EF4-FFF2-40B4-BE49-F238E27FC236}">
                <a16:creationId xmlns:a16="http://schemas.microsoft.com/office/drawing/2014/main" id="{4F386D3F-20D1-BB80-A610-21C1AEDC8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37" y="1383630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8" name="Picture 34" descr="House PNG Clip Art - Best WEB Clipart">
            <a:extLst>
              <a:ext uri="{FF2B5EF4-FFF2-40B4-BE49-F238E27FC236}">
                <a16:creationId xmlns:a16="http://schemas.microsoft.com/office/drawing/2014/main" id="{9B985D4F-D18B-99C0-7958-25E44CBB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736" y="2388161"/>
            <a:ext cx="662534" cy="49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0" name="Picture 36" descr="outline drawing house front elevation view. 11577269 PNG">
            <a:extLst>
              <a:ext uri="{FF2B5EF4-FFF2-40B4-BE49-F238E27FC236}">
                <a16:creationId xmlns:a16="http://schemas.microsoft.com/office/drawing/2014/main" id="{12FA2104-98E3-32BF-F2E3-1AE3093BF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871" y="4604552"/>
            <a:ext cx="735265" cy="60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4" name="Picture 40" descr="House PNGs for Free Download">
            <a:extLst>
              <a:ext uri="{FF2B5EF4-FFF2-40B4-BE49-F238E27FC236}">
                <a16:creationId xmlns:a16="http://schemas.microsoft.com/office/drawing/2014/main" id="{1D30A1D8-BE00-F7EC-07BF-22197773D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924" y="2414140"/>
            <a:ext cx="835152" cy="8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F5E01CCF-7441-97EA-B5A3-F96EF3BC41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45579" y="2850651"/>
            <a:ext cx="1109578" cy="1109578"/>
          </a:xfrm>
          <a:prstGeom prst="rect">
            <a:avLst/>
          </a:prstGeom>
        </p:spPr>
      </p:pic>
      <p:pic>
        <p:nvPicPr>
          <p:cNvPr id="1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261B2A7-E70A-0B34-BCE5-C95EE529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395" y="3497163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B98AF35-BD32-C015-C28B-1D018F48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98" y="4901705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FF3F7A89-92D6-4B2B-11B6-E60481BC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784" y="2831716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igura a mano libera: forma 39">
            <a:extLst>
              <a:ext uri="{FF2B5EF4-FFF2-40B4-BE49-F238E27FC236}">
                <a16:creationId xmlns:a16="http://schemas.microsoft.com/office/drawing/2014/main" id="{9E7236B5-84B4-F3E3-48D8-C42FEAD1D523}"/>
              </a:ext>
            </a:extLst>
          </p:cNvPr>
          <p:cNvSpPr/>
          <p:nvPr/>
        </p:nvSpPr>
        <p:spPr>
          <a:xfrm>
            <a:off x="7248957" y="1300324"/>
            <a:ext cx="4964556" cy="5116326"/>
          </a:xfrm>
          <a:custGeom>
            <a:avLst/>
            <a:gdLst>
              <a:gd name="connsiteX0" fmla="*/ 1588285 w 4964556"/>
              <a:gd name="connsiteY0" fmla="*/ 371821 h 5116326"/>
              <a:gd name="connsiteX1" fmla="*/ 1021125 w 4964556"/>
              <a:gd name="connsiteY1" fmla="*/ 24581 h 5116326"/>
              <a:gd name="connsiteX2" fmla="*/ 141449 w 4964556"/>
              <a:gd name="connsiteY2" fmla="*/ 128753 h 5116326"/>
              <a:gd name="connsiteX3" fmla="*/ 72001 w 4964556"/>
              <a:gd name="connsiteY3" fmla="*/ 927406 h 5116326"/>
              <a:gd name="connsiteX4" fmla="*/ 847505 w 4964556"/>
              <a:gd name="connsiteY4" fmla="*/ 4851224 h 5116326"/>
              <a:gd name="connsiteX5" fmla="*/ 2248042 w 4964556"/>
              <a:gd name="connsiteY5" fmla="*/ 4689178 h 5116326"/>
              <a:gd name="connsiteX6" fmla="*/ 3972669 w 4964556"/>
              <a:gd name="connsiteY6" fmla="*/ 4110444 h 5116326"/>
              <a:gd name="connsiteX7" fmla="*/ 3347636 w 4964556"/>
              <a:gd name="connsiteY7" fmla="*/ 3057148 h 5116326"/>
              <a:gd name="connsiteX8" fmla="*/ 4539829 w 4964556"/>
              <a:gd name="connsiteY8" fmla="*/ 2084874 h 5116326"/>
              <a:gd name="connsiteX9" fmla="*/ 4539829 w 4964556"/>
              <a:gd name="connsiteY9" fmla="*/ 2084874 h 5116326"/>
              <a:gd name="connsiteX10" fmla="*/ 4794472 w 4964556"/>
              <a:gd name="connsiteY10" fmla="*/ 1841806 h 5116326"/>
              <a:gd name="connsiteX11" fmla="*/ 4794472 w 4964556"/>
              <a:gd name="connsiteY11" fmla="*/ 1841806 h 5116326"/>
              <a:gd name="connsiteX12" fmla="*/ 4933368 w 4964556"/>
              <a:gd name="connsiteY12" fmla="*/ 1506140 h 5116326"/>
              <a:gd name="connsiteX13" fmla="*/ 4644001 w 4964556"/>
              <a:gd name="connsiteY13" fmla="*/ 1031578 h 5116326"/>
              <a:gd name="connsiteX14" fmla="*/ 1981824 w 4964556"/>
              <a:gd name="connsiteY14" fmla="*/ 672763 h 5116326"/>
              <a:gd name="connsiteX15" fmla="*/ 1981824 w 4964556"/>
              <a:gd name="connsiteY15" fmla="*/ 672763 h 5116326"/>
              <a:gd name="connsiteX16" fmla="*/ 1657733 w 4964556"/>
              <a:gd name="connsiteY16" fmla="*/ 638039 h 5116326"/>
              <a:gd name="connsiteX17" fmla="*/ 1588285 w 4964556"/>
              <a:gd name="connsiteY17" fmla="*/ 371821 h 511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964556" h="5116326">
                <a:moveTo>
                  <a:pt x="1588285" y="371821"/>
                </a:moveTo>
                <a:cubicBezTo>
                  <a:pt x="1482184" y="269578"/>
                  <a:pt x="1262264" y="65092"/>
                  <a:pt x="1021125" y="24581"/>
                </a:cubicBezTo>
                <a:cubicBezTo>
                  <a:pt x="779986" y="-15930"/>
                  <a:pt x="299636" y="-21718"/>
                  <a:pt x="141449" y="128753"/>
                </a:cubicBezTo>
                <a:cubicBezTo>
                  <a:pt x="-16738" y="279224"/>
                  <a:pt x="-45675" y="140327"/>
                  <a:pt x="72001" y="927406"/>
                </a:cubicBezTo>
                <a:cubicBezTo>
                  <a:pt x="189677" y="1714485"/>
                  <a:pt x="484831" y="4224262"/>
                  <a:pt x="847505" y="4851224"/>
                </a:cubicBezTo>
                <a:cubicBezTo>
                  <a:pt x="1210178" y="5478186"/>
                  <a:pt x="1727181" y="4812641"/>
                  <a:pt x="2248042" y="4689178"/>
                </a:cubicBezTo>
                <a:cubicBezTo>
                  <a:pt x="2768903" y="4565715"/>
                  <a:pt x="3789403" y="4382449"/>
                  <a:pt x="3972669" y="4110444"/>
                </a:cubicBezTo>
                <a:cubicBezTo>
                  <a:pt x="4155935" y="3838439"/>
                  <a:pt x="3253109" y="3394743"/>
                  <a:pt x="3347636" y="3057148"/>
                </a:cubicBezTo>
                <a:cubicBezTo>
                  <a:pt x="3442163" y="2719553"/>
                  <a:pt x="4539829" y="2084874"/>
                  <a:pt x="4539829" y="2084874"/>
                </a:cubicBezTo>
                <a:lnTo>
                  <a:pt x="4539829" y="2084874"/>
                </a:lnTo>
                <a:lnTo>
                  <a:pt x="4794472" y="1841806"/>
                </a:lnTo>
                <a:lnTo>
                  <a:pt x="4794472" y="1841806"/>
                </a:lnTo>
                <a:cubicBezTo>
                  <a:pt x="4817621" y="1785862"/>
                  <a:pt x="4958446" y="1641178"/>
                  <a:pt x="4933368" y="1506140"/>
                </a:cubicBezTo>
                <a:cubicBezTo>
                  <a:pt x="4908290" y="1371102"/>
                  <a:pt x="5135925" y="1170474"/>
                  <a:pt x="4644001" y="1031578"/>
                </a:cubicBezTo>
                <a:cubicBezTo>
                  <a:pt x="4152077" y="892682"/>
                  <a:pt x="1981824" y="672763"/>
                  <a:pt x="1981824" y="672763"/>
                </a:cubicBezTo>
                <a:lnTo>
                  <a:pt x="1981824" y="672763"/>
                </a:lnTo>
                <a:cubicBezTo>
                  <a:pt x="1927809" y="666976"/>
                  <a:pt x="1723323" y="690125"/>
                  <a:pt x="1657733" y="638039"/>
                </a:cubicBezTo>
                <a:cubicBezTo>
                  <a:pt x="1592143" y="585953"/>
                  <a:pt x="1694386" y="474064"/>
                  <a:pt x="1588285" y="371821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4D09998-6730-19B7-0B33-557D4B817E8D}"/>
              </a:ext>
            </a:extLst>
          </p:cNvPr>
          <p:cNvSpPr txBox="1"/>
          <p:nvPr/>
        </p:nvSpPr>
        <p:spPr>
          <a:xfrm>
            <a:off x="838200" y="3420092"/>
            <a:ext cx="20718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class Cluster:</a:t>
            </a:r>
          </a:p>
          <a:p>
            <a:endParaRPr lang="en-US"/>
          </a:p>
          <a:p>
            <a:r>
              <a:rPr lang="en-US"/>
              <a:t>    def __</a:t>
            </a:r>
            <a:r>
              <a:rPr lang="en-US" err="1"/>
              <a:t>init</a:t>
            </a:r>
            <a:r>
              <a:rPr lang="en-US"/>
              <a:t>__(self):</a:t>
            </a:r>
          </a:p>
          <a:p>
            <a:r>
              <a:rPr lang="en-US"/>
              <a:t>        </a:t>
            </a:r>
            <a:r>
              <a:rPr lang="en-US" err="1"/>
              <a:t>self.nodi</a:t>
            </a:r>
            <a:r>
              <a:rPr lang="en-US"/>
              <a:t>=[ ]</a:t>
            </a:r>
            <a:endParaRPr lang="it-IT"/>
          </a:p>
        </p:txBody>
      </p:sp>
      <p:sp>
        <p:nvSpPr>
          <p:cNvPr id="46" name="Figura a mano libera: forma 45">
            <a:extLst>
              <a:ext uri="{FF2B5EF4-FFF2-40B4-BE49-F238E27FC236}">
                <a16:creationId xmlns:a16="http://schemas.microsoft.com/office/drawing/2014/main" id="{EF9A56D3-541C-790C-12A9-DDDA2397E6DD}"/>
              </a:ext>
            </a:extLst>
          </p:cNvPr>
          <p:cNvSpPr/>
          <p:nvPr/>
        </p:nvSpPr>
        <p:spPr>
          <a:xfrm>
            <a:off x="5520143" y="-3238"/>
            <a:ext cx="3445317" cy="2354318"/>
          </a:xfrm>
          <a:custGeom>
            <a:avLst/>
            <a:gdLst>
              <a:gd name="connsiteX0" fmla="*/ 34 w 3445317"/>
              <a:gd name="connsiteY0" fmla="*/ 535196 h 2354318"/>
              <a:gd name="connsiteX1" fmla="*/ 856561 w 3445317"/>
              <a:gd name="connsiteY1" fmla="*/ 1808411 h 2354318"/>
              <a:gd name="connsiteX2" fmla="*/ 3194647 w 3445317"/>
              <a:gd name="connsiteY2" fmla="*/ 2306122 h 2354318"/>
              <a:gd name="connsiteX3" fmla="*/ 3113624 w 3445317"/>
              <a:gd name="connsiteY3" fmla="*/ 697241 h 2354318"/>
              <a:gd name="connsiteX4" fmla="*/ 833411 w 3445317"/>
              <a:gd name="connsiteY4" fmla="*/ 2760 h 2354318"/>
              <a:gd name="connsiteX5" fmla="*/ 34 w 3445317"/>
              <a:gd name="connsiteY5" fmla="*/ 535196 h 2354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45317" h="2354318">
                <a:moveTo>
                  <a:pt x="34" y="535196"/>
                </a:moveTo>
                <a:cubicBezTo>
                  <a:pt x="3892" y="836138"/>
                  <a:pt x="324126" y="1513257"/>
                  <a:pt x="856561" y="1808411"/>
                </a:cubicBezTo>
                <a:cubicBezTo>
                  <a:pt x="1388996" y="2103565"/>
                  <a:pt x="2818470" y="2491317"/>
                  <a:pt x="3194647" y="2306122"/>
                </a:cubicBezTo>
                <a:cubicBezTo>
                  <a:pt x="3570824" y="2120927"/>
                  <a:pt x="3507163" y="1081134"/>
                  <a:pt x="3113624" y="697241"/>
                </a:cubicBezTo>
                <a:cubicBezTo>
                  <a:pt x="2720085" y="313348"/>
                  <a:pt x="1346555" y="35555"/>
                  <a:pt x="833411" y="2760"/>
                </a:cubicBezTo>
                <a:cubicBezTo>
                  <a:pt x="320267" y="-30035"/>
                  <a:pt x="-3824" y="234254"/>
                  <a:pt x="34" y="535196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8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4A760FE8-FD68-9798-9416-1D3AE1147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83" y="2550647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Figura a mano libera: forma 53">
            <a:extLst>
              <a:ext uri="{FF2B5EF4-FFF2-40B4-BE49-F238E27FC236}">
                <a16:creationId xmlns:a16="http://schemas.microsoft.com/office/drawing/2014/main" id="{B8E37FC9-F284-2E6D-0C6D-8BE8BA8BFDF7}"/>
              </a:ext>
            </a:extLst>
          </p:cNvPr>
          <p:cNvSpPr/>
          <p:nvPr/>
        </p:nvSpPr>
        <p:spPr>
          <a:xfrm>
            <a:off x="4612745" y="594760"/>
            <a:ext cx="4780481" cy="3947794"/>
          </a:xfrm>
          <a:custGeom>
            <a:avLst/>
            <a:gdLst>
              <a:gd name="connsiteX0" fmla="*/ 1626009 w 4780481"/>
              <a:gd name="connsiteY0" fmla="*/ 1592855 h 3947794"/>
              <a:gd name="connsiteX1" fmla="*/ 572713 w 4780481"/>
              <a:gd name="connsiteY1" fmla="*/ 2553554 h 3947794"/>
              <a:gd name="connsiteX2" fmla="*/ 5554 w 4780481"/>
              <a:gd name="connsiteY2" fmla="*/ 3386931 h 3947794"/>
              <a:gd name="connsiteX3" fmla="*/ 896804 w 4780481"/>
              <a:gd name="connsiteY3" fmla="*/ 3930941 h 3947794"/>
              <a:gd name="connsiteX4" fmla="*/ 2239468 w 4780481"/>
              <a:gd name="connsiteY4" fmla="*/ 2750324 h 3947794"/>
              <a:gd name="connsiteX5" fmla="*/ 4751174 w 4780481"/>
              <a:gd name="connsiteY5" fmla="*/ 1071994 h 3947794"/>
              <a:gd name="connsiteX6" fmla="*/ 3489533 w 4780481"/>
              <a:gd name="connsiteY6" fmla="*/ 7124 h 3947794"/>
              <a:gd name="connsiteX7" fmla="*/ 1626009 w 4780481"/>
              <a:gd name="connsiteY7" fmla="*/ 1592855 h 394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0481" h="3947794">
                <a:moveTo>
                  <a:pt x="1626009" y="1592855"/>
                </a:moveTo>
                <a:cubicBezTo>
                  <a:pt x="1139872" y="2017260"/>
                  <a:pt x="842789" y="2254541"/>
                  <a:pt x="572713" y="2553554"/>
                </a:cubicBezTo>
                <a:cubicBezTo>
                  <a:pt x="302637" y="2852567"/>
                  <a:pt x="-48461" y="3157367"/>
                  <a:pt x="5554" y="3386931"/>
                </a:cubicBezTo>
                <a:cubicBezTo>
                  <a:pt x="59569" y="3616495"/>
                  <a:pt x="524485" y="4037042"/>
                  <a:pt x="896804" y="3930941"/>
                </a:cubicBezTo>
                <a:cubicBezTo>
                  <a:pt x="1269123" y="3824840"/>
                  <a:pt x="1597073" y="3226815"/>
                  <a:pt x="2239468" y="2750324"/>
                </a:cubicBezTo>
                <a:cubicBezTo>
                  <a:pt x="2881863" y="2273833"/>
                  <a:pt x="4542830" y="1529194"/>
                  <a:pt x="4751174" y="1071994"/>
                </a:cubicBezTo>
                <a:cubicBezTo>
                  <a:pt x="4959518" y="614794"/>
                  <a:pt x="4006535" y="-77757"/>
                  <a:pt x="3489533" y="7124"/>
                </a:cubicBezTo>
                <a:cubicBezTo>
                  <a:pt x="2972531" y="92005"/>
                  <a:pt x="2112146" y="1168450"/>
                  <a:pt x="1626009" y="1592855"/>
                </a:cubicBezTo>
                <a:close/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104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52365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 first, </a:t>
            </a:r>
            <a:r>
              <a:rPr lang="it-IT" err="1"/>
              <a:t>route</a:t>
            </a:r>
            <a:r>
              <a:rPr lang="it-IT"/>
              <a:t> second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E52454B-7761-43DA-2DC2-833F368278C7}"/>
              </a:ext>
            </a:extLst>
          </p:cNvPr>
          <p:cNvSpPr txBox="1"/>
          <p:nvPr/>
        </p:nvSpPr>
        <p:spPr>
          <a:xfrm>
            <a:off x="753717" y="1783523"/>
            <a:ext cx="10684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Molti approcci euristici risolvono i </a:t>
            </a:r>
            <a:r>
              <a:rPr lang="it-IT" err="1"/>
              <a:t>sottoproblemi</a:t>
            </a:r>
            <a:r>
              <a:rPr lang="it-IT"/>
              <a:t> di </a:t>
            </a:r>
            <a:r>
              <a:rPr lang="it-IT">
                <a:solidFill>
                  <a:srgbClr val="2AA6A6"/>
                </a:solidFill>
              </a:rPr>
              <a:t>assegnamento</a:t>
            </a:r>
            <a:r>
              <a:rPr lang="it-IT"/>
              <a:t> e </a:t>
            </a:r>
            <a:r>
              <a:rPr lang="it-IT">
                <a:solidFill>
                  <a:schemeClr val="accent1">
                    <a:lumMod val="50000"/>
                  </a:schemeClr>
                </a:solidFill>
              </a:rPr>
              <a:t>sequenziamento</a:t>
            </a:r>
            <a:r>
              <a:rPr lang="it-IT"/>
              <a:t> in un determinato ordine, dando origine agli approcci «</a:t>
            </a:r>
            <a:r>
              <a:rPr lang="it-IT" err="1">
                <a:solidFill>
                  <a:schemeClr val="accent1">
                    <a:lumMod val="50000"/>
                  </a:schemeClr>
                </a:solidFill>
              </a:rPr>
              <a:t>route</a:t>
            </a:r>
            <a:r>
              <a:rPr lang="it-IT"/>
              <a:t> first, </a:t>
            </a:r>
            <a:r>
              <a:rPr lang="it-IT">
                <a:solidFill>
                  <a:srgbClr val="2AA6A6"/>
                </a:solidFill>
              </a:rPr>
              <a:t>cluster</a:t>
            </a:r>
            <a:r>
              <a:rPr lang="it-IT"/>
              <a:t> second» oppure «</a:t>
            </a:r>
            <a:r>
              <a:rPr lang="it-IT">
                <a:solidFill>
                  <a:srgbClr val="2AA6A6"/>
                </a:solidFill>
              </a:rPr>
              <a:t>cluster</a:t>
            </a:r>
            <a:r>
              <a:rPr lang="it-IT"/>
              <a:t> first, </a:t>
            </a:r>
            <a:r>
              <a:rPr lang="it-IT" err="1">
                <a:solidFill>
                  <a:schemeClr val="accent1">
                    <a:lumMod val="50000"/>
                  </a:schemeClr>
                </a:solidFill>
              </a:rPr>
              <a:t>route</a:t>
            </a:r>
            <a:r>
              <a:rPr lang="it-IT"/>
              <a:t> second»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62207EE-C34F-48A9-B37F-45BDFE331206}"/>
              </a:ext>
            </a:extLst>
          </p:cNvPr>
          <p:cNvSpPr/>
          <p:nvPr/>
        </p:nvSpPr>
        <p:spPr>
          <a:xfrm>
            <a:off x="3266557" y="3538331"/>
            <a:ext cx="4810539" cy="1361660"/>
          </a:xfrm>
          <a:prstGeom prst="rect">
            <a:avLst/>
          </a:prstGeom>
          <a:solidFill>
            <a:srgbClr val="FEF3ED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2">
                    <a:lumMod val="25000"/>
                  </a:schemeClr>
                </a:solidFill>
              </a:rPr>
              <a:t>Ma come suddividere i nodi nei cluster?</a:t>
            </a:r>
          </a:p>
        </p:txBody>
      </p:sp>
      <p:pic>
        <p:nvPicPr>
          <p:cNvPr id="5" name="Picture 12" descr="Autobus - Free transport icons">
            <a:extLst>
              <a:ext uri="{FF2B5EF4-FFF2-40B4-BE49-F238E27FC236}">
                <a16:creationId xmlns:a16="http://schemas.microsoft.com/office/drawing/2014/main" id="{8394D3B5-F2EA-0D46-8354-B5859E5F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utobus - Free transport icons">
            <a:extLst>
              <a:ext uri="{FF2B5EF4-FFF2-40B4-BE49-F238E27FC236}">
                <a16:creationId xmlns:a16="http://schemas.microsoft.com/office/drawing/2014/main" id="{E6A45140-BC24-8B3C-41D2-E23EC48C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magine 20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031FB0E1-6F25-E458-554E-6886CEA5F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99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highlight>
                  <a:srgbClr val="D5C8A7"/>
                </a:highlight>
              </a:rPr>
              <a:t>Cluster first</a:t>
            </a:r>
            <a:r>
              <a:rPr lang="it-IT"/>
              <a:t>, </a:t>
            </a:r>
            <a:r>
              <a:rPr lang="it-IT" err="1"/>
              <a:t>route</a:t>
            </a:r>
            <a:r>
              <a:rPr lang="it-IT"/>
              <a:t> second</a:t>
            </a:r>
          </a:p>
        </p:txBody>
      </p:sp>
      <p:pic>
        <p:nvPicPr>
          <p:cNvPr id="5" name="Picture 12" descr="Autobus - Free transport icons">
            <a:extLst>
              <a:ext uri="{FF2B5EF4-FFF2-40B4-BE49-F238E27FC236}">
                <a16:creationId xmlns:a16="http://schemas.microsoft.com/office/drawing/2014/main" id="{8394D3B5-F2EA-0D46-8354-B5859E5F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utobus - Free transport icons">
            <a:extLst>
              <a:ext uri="{FF2B5EF4-FFF2-40B4-BE49-F238E27FC236}">
                <a16:creationId xmlns:a16="http://schemas.microsoft.com/office/drawing/2014/main" id="{E6A45140-BC24-8B3C-41D2-E23EC48C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diagramma, schermata, linea, cerchio&#10;&#10;Descrizione generata automaticamente">
            <a:extLst>
              <a:ext uri="{FF2B5EF4-FFF2-40B4-BE49-F238E27FC236}">
                <a16:creationId xmlns:a16="http://schemas.microsoft.com/office/drawing/2014/main" id="{D84EB847-0FAD-76D5-F57F-89BBD9E11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367" y="1412240"/>
            <a:ext cx="5242489" cy="5212080"/>
          </a:xfrm>
          <a:prstGeom prst="rect">
            <a:avLst/>
          </a:prstGeom>
        </p:spPr>
      </p:pic>
      <p:pic>
        <p:nvPicPr>
          <p:cNvPr id="2" name="Immagine 1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16F78565-1255-DF69-A4C0-BAA40DE34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632F31CC-A40D-A515-B049-8FC446FE6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" y="3339955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D97FD8-4E1D-6C50-4C41-F72C4A6CB7F6}"/>
              </a:ext>
            </a:extLst>
          </p:cNvPr>
          <p:cNvSpPr txBox="1"/>
          <p:nvPr/>
        </p:nvSpPr>
        <p:spPr>
          <a:xfrm>
            <a:off x="7026017" y="2391827"/>
            <a:ext cx="43662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b="1" err="1">
                <a:solidFill>
                  <a:srgbClr val="202124"/>
                </a:solidFill>
              </a:rPr>
              <a:t>Sweep</a:t>
            </a:r>
            <a:r>
              <a:rPr lang="it-IT" altLang="it-IT" b="1">
                <a:solidFill>
                  <a:srgbClr val="202124"/>
                </a:solidFill>
              </a:rPr>
              <a:t> </a:t>
            </a:r>
            <a:r>
              <a:rPr lang="it-IT" altLang="it-IT" b="1" err="1">
                <a:solidFill>
                  <a:srgbClr val="202124"/>
                </a:solidFill>
              </a:rPr>
              <a:t>algorithm</a:t>
            </a:r>
            <a:endParaRPr lang="it-IT" altLang="it-IT" b="1">
              <a:solidFill>
                <a:srgbClr val="202124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it-IT" altLang="it-IT" b="1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409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 first, </a:t>
            </a:r>
            <a:r>
              <a:rPr lang="it-IT" err="1">
                <a:highlight>
                  <a:srgbClr val="D5C8A7"/>
                </a:highlight>
              </a:rPr>
              <a:t>route</a:t>
            </a:r>
            <a:r>
              <a:rPr lang="it-IT">
                <a:highlight>
                  <a:srgbClr val="D5C8A7"/>
                </a:highlight>
              </a:rPr>
              <a:t> second</a:t>
            </a:r>
          </a:p>
        </p:txBody>
      </p:sp>
      <p:pic>
        <p:nvPicPr>
          <p:cNvPr id="5" name="Picture 12" descr="Autobus - Free transport icons">
            <a:extLst>
              <a:ext uri="{FF2B5EF4-FFF2-40B4-BE49-F238E27FC236}">
                <a16:creationId xmlns:a16="http://schemas.microsoft.com/office/drawing/2014/main" id="{8394D3B5-F2EA-0D46-8354-B5859E5FE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utobus - Free transport icons">
            <a:extLst>
              <a:ext uri="{FF2B5EF4-FFF2-40B4-BE49-F238E27FC236}">
                <a16:creationId xmlns:a16="http://schemas.microsoft.com/office/drawing/2014/main" id="{E6A45140-BC24-8B3C-41D2-E23EC48CC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linea, diagramma, cerchio&#10;&#10;Descrizione generata automaticamente">
            <a:extLst>
              <a:ext uri="{FF2B5EF4-FFF2-40B4-BE49-F238E27FC236}">
                <a16:creationId xmlns:a16="http://schemas.microsoft.com/office/drawing/2014/main" id="{CABD77A1-CD2F-9EEB-E3D9-A9AE4097E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673" y="1371600"/>
            <a:ext cx="5202014" cy="5232400"/>
          </a:xfrm>
          <a:prstGeom prst="rect">
            <a:avLst/>
          </a:prstGeom>
        </p:spPr>
      </p:pic>
      <p:pic>
        <p:nvPicPr>
          <p:cNvPr id="4" name="Immagine 3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7053F1B8-B8A8-846F-A4F3-BDB1351CF2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8364D3-8C62-6D00-5C71-41427BC4EFA9}"/>
              </a:ext>
            </a:extLst>
          </p:cNvPr>
          <p:cNvSpPr txBox="1"/>
          <p:nvPr/>
        </p:nvSpPr>
        <p:spPr>
          <a:xfrm>
            <a:off x="7026017" y="2391827"/>
            <a:ext cx="4366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b="1" err="1">
                <a:solidFill>
                  <a:srgbClr val="202124"/>
                </a:solidFill>
              </a:rPr>
              <a:t>Nearest</a:t>
            </a:r>
            <a:r>
              <a:rPr lang="it-IT" altLang="it-IT" b="1">
                <a:solidFill>
                  <a:srgbClr val="202124"/>
                </a:solidFill>
              </a:rPr>
              <a:t> </a:t>
            </a:r>
            <a:r>
              <a:rPr lang="it-IT" altLang="it-IT" b="1" err="1">
                <a:solidFill>
                  <a:srgbClr val="202124"/>
                </a:solidFill>
              </a:rPr>
              <a:t>neighbor</a:t>
            </a:r>
          </a:p>
        </p:txBody>
      </p:sp>
    </p:spTree>
    <p:extLst>
      <p:ext uri="{BB962C8B-B14F-4D97-AF65-F5344CB8AC3E}">
        <p14:creationId xmlns:p14="http://schemas.microsoft.com/office/powerpoint/2010/main" val="1122289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ttangolo 34">
            <a:extLst>
              <a:ext uri="{FF2B5EF4-FFF2-40B4-BE49-F238E27FC236}">
                <a16:creationId xmlns:a16="http://schemas.microsoft.com/office/drawing/2014/main" id="{DDAFCA48-081F-11F6-CFB4-7E8607A1A3D1}"/>
              </a:ext>
            </a:extLst>
          </p:cNvPr>
          <p:cNvSpPr/>
          <p:nvPr/>
        </p:nvSpPr>
        <p:spPr>
          <a:xfrm>
            <a:off x="8298456" y="2502060"/>
            <a:ext cx="1855409" cy="2347727"/>
          </a:xfrm>
          <a:prstGeom prst="rect">
            <a:avLst/>
          </a:prstGeom>
          <a:solidFill>
            <a:schemeClr val="bg1">
              <a:lumMod val="85000"/>
              <a:alpha val="4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Cluster first, </a:t>
            </a:r>
            <a:r>
              <a:rPr lang="it-IT" err="1"/>
              <a:t>route</a:t>
            </a:r>
            <a:r>
              <a:rPr lang="it-IT"/>
              <a:t> second</a:t>
            </a:r>
          </a:p>
        </p:txBody>
      </p:sp>
      <p:pic>
        <p:nvPicPr>
          <p:cNvPr id="8" name="Picture 14" descr="Car PNG per il download gratuito">
            <a:extLst>
              <a:ext uri="{FF2B5EF4-FFF2-40B4-BE49-F238E27FC236}">
                <a16:creationId xmlns:a16="http://schemas.microsoft.com/office/drawing/2014/main" id="{7E05C6B9-1848-DBEF-130B-3081FCC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528" y="4549073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2" descr="University PNGs for Free Download">
            <a:extLst>
              <a:ext uri="{FF2B5EF4-FFF2-40B4-BE49-F238E27FC236}">
                <a16:creationId xmlns:a16="http://schemas.microsoft.com/office/drawing/2014/main" id="{43F8245C-00CC-638A-119A-B17648768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048" y="203181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82C4E85D-EB5F-A0B6-D36A-AC250DD6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183" y="1252535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7940F170-E0CB-4CD3-FD80-4F09E336B36C}"/>
              </a:ext>
            </a:extLst>
          </p:cNvPr>
          <p:cNvCxnSpPr/>
          <p:nvPr/>
        </p:nvCxnSpPr>
        <p:spPr>
          <a:xfrm>
            <a:off x="8727311" y="4849792"/>
            <a:ext cx="25580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61642F1-A7C9-0719-3BC6-2DCB1D49CBD2}"/>
              </a:ext>
            </a:extLst>
          </p:cNvPr>
          <p:cNvCxnSpPr>
            <a:cxnSpLocks/>
          </p:cNvCxnSpPr>
          <p:nvPr/>
        </p:nvCxnSpPr>
        <p:spPr>
          <a:xfrm>
            <a:off x="10144347" y="2707990"/>
            <a:ext cx="0" cy="2755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A017774-7ECB-92C6-428C-0FD441E9AC70}"/>
              </a:ext>
            </a:extLst>
          </p:cNvPr>
          <p:cNvCxnSpPr>
            <a:cxnSpLocks/>
          </p:cNvCxnSpPr>
          <p:nvPr/>
        </p:nvCxnSpPr>
        <p:spPr>
          <a:xfrm>
            <a:off x="8288365" y="1793812"/>
            <a:ext cx="0" cy="2755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06D0855-8F1C-8C87-1D27-053F4BBBF91A}"/>
              </a:ext>
            </a:extLst>
          </p:cNvPr>
          <p:cNvCxnSpPr/>
          <p:nvPr/>
        </p:nvCxnSpPr>
        <p:spPr>
          <a:xfrm>
            <a:off x="7091043" y="2502060"/>
            <a:ext cx="25580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0AF341A-E675-8D26-03B3-60A39372EDBE}"/>
              </a:ext>
            </a:extLst>
          </p:cNvPr>
          <p:cNvCxnSpPr>
            <a:cxnSpLocks/>
          </p:cNvCxnSpPr>
          <p:nvPr/>
        </p:nvCxnSpPr>
        <p:spPr>
          <a:xfrm>
            <a:off x="6677262" y="5868365"/>
            <a:ext cx="5184696" cy="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E0583D4-FFFD-1447-FF71-DDEA285DC1BF}"/>
              </a:ext>
            </a:extLst>
          </p:cNvPr>
          <p:cNvCxnSpPr>
            <a:cxnSpLocks/>
          </p:cNvCxnSpPr>
          <p:nvPr/>
        </p:nvCxnSpPr>
        <p:spPr>
          <a:xfrm flipV="1">
            <a:off x="6981873" y="2000862"/>
            <a:ext cx="0" cy="414095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36" descr="outline drawing house front elevation view. 11577269 PNG">
            <a:extLst>
              <a:ext uri="{FF2B5EF4-FFF2-40B4-BE49-F238E27FC236}">
                <a16:creationId xmlns:a16="http://schemas.microsoft.com/office/drawing/2014/main" id="{78AC0DED-093D-5D6C-D60B-C9E942C8A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647" y="4254950"/>
            <a:ext cx="357645" cy="29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0" descr="House PNGs for Free Download">
            <a:extLst>
              <a:ext uri="{FF2B5EF4-FFF2-40B4-BE49-F238E27FC236}">
                <a16:creationId xmlns:a16="http://schemas.microsoft.com/office/drawing/2014/main" id="{6DADE68B-D1D7-4689-AAEE-6CE83B7D9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8668" y="3038454"/>
            <a:ext cx="439886" cy="4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magine 27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41916D97-C942-B12B-6581-54F1A0EB9A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0587" y="3183562"/>
            <a:ext cx="569469" cy="569469"/>
          </a:xfrm>
          <a:prstGeom prst="rect">
            <a:avLst/>
          </a:prstGeom>
        </p:spPr>
      </p:pic>
      <p:pic>
        <p:nvPicPr>
          <p:cNvPr id="29" name="Picture 34" descr="House PNG Clip Art - Best WEB Clipart">
            <a:extLst>
              <a:ext uri="{FF2B5EF4-FFF2-40B4-BE49-F238E27FC236}">
                <a16:creationId xmlns:a16="http://schemas.microsoft.com/office/drawing/2014/main" id="{509BB95A-0762-9F5E-1DB4-A07004F66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360" y="3324098"/>
            <a:ext cx="386128" cy="2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magine 29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7FA02894-CC0D-F297-CAC0-38B33FFE02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3329" y="1763233"/>
            <a:ext cx="569469" cy="569469"/>
          </a:xfrm>
          <a:prstGeom prst="rect">
            <a:avLst/>
          </a:prstGeom>
        </p:spPr>
      </p:pic>
      <p:pic>
        <p:nvPicPr>
          <p:cNvPr id="31" name="Immagine 30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F457077E-E35E-298F-92C0-0490A7B65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1196" y="5178516"/>
            <a:ext cx="569469" cy="569469"/>
          </a:xfrm>
          <a:prstGeom prst="rect">
            <a:avLst/>
          </a:prstGeom>
        </p:spPr>
      </p:pic>
      <p:pic>
        <p:nvPicPr>
          <p:cNvPr id="32" name="Picture 34" descr="House PNG Clip Art - Best WEB Clipart">
            <a:extLst>
              <a:ext uri="{FF2B5EF4-FFF2-40B4-BE49-F238E27FC236}">
                <a16:creationId xmlns:a16="http://schemas.microsoft.com/office/drawing/2014/main" id="{D24582A0-6E28-7866-67C5-1BEFC7932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9475" y="3604926"/>
            <a:ext cx="386128" cy="2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4" descr="House PNG Clip Art - Best WEB Clipart">
            <a:extLst>
              <a:ext uri="{FF2B5EF4-FFF2-40B4-BE49-F238E27FC236}">
                <a16:creationId xmlns:a16="http://schemas.microsoft.com/office/drawing/2014/main" id="{27BE4F0E-B7D9-590B-1C65-9C48E6BDE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944" y="1821469"/>
            <a:ext cx="386128" cy="28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4" descr="House PNG Clip Art - Best WEB Clipart">
            <a:extLst>
              <a:ext uri="{FF2B5EF4-FFF2-40B4-BE49-F238E27FC236}">
                <a16:creationId xmlns:a16="http://schemas.microsoft.com/office/drawing/2014/main" id="{86162133-DD7B-0A29-1CC1-0AF6368D7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049" y="5476023"/>
            <a:ext cx="386128" cy="24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1C82F044-F0BD-750A-D05A-F60A6AE3DB04}"/>
              </a:ext>
            </a:extLst>
          </p:cNvPr>
          <p:cNvSpPr txBox="1"/>
          <p:nvPr/>
        </p:nvSpPr>
        <p:spPr>
          <a:xfrm>
            <a:off x="0" y="1175986"/>
            <a:ext cx="6632561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/>
              <a:t>for nodo in </a:t>
            </a:r>
            <a:r>
              <a:rPr lang="it-IT" sz="1000" err="1"/>
              <a:t>lista_nodi</a:t>
            </a:r>
            <a:r>
              <a:rPr lang="it-IT" sz="1000"/>
              <a:t>:</a:t>
            </a:r>
          </a:p>
          <a:p>
            <a:endParaRPr lang="it-IT" sz="1000"/>
          </a:p>
          <a:p>
            <a:endParaRPr lang="it-IT" sz="1000"/>
          </a:p>
          <a:p>
            <a:r>
              <a:rPr lang="it-IT" sz="1000"/>
              <a:t>                </a:t>
            </a:r>
            <a:r>
              <a:rPr lang="it-IT" sz="1000" err="1"/>
              <a:t>if</a:t>
            </a:r>
            <a:r>
              <a:rPr lang="it-IT" sz="1000"/>
              <a:t> ((</a:t>
            </a:r>
            <a:r>
              <a:rPr lang="it-IT" sz="1000" err="1"/>
              <a:t>nodo.get_c</a:t>
            </a:r>
            <a:r>
              <a:rPr lang="it-IT" sz="1000"/>
              <a:t>() ==1) and (c&lt;4) and (</a:t>
            </a:r>
            <a:r>
              <a:rPr lang="it-IT" sz="1000" err="1"/>
              <a:t>nodo.get_x</a:t>
            </a:r>
            <a:r>
              <a:rPr lang="it-IT" sz="1000"/>
              <a:t>() != </a:t>
            </a:r>
            <a:r>
              <a:rPr lang="it-IT" sz="1000" err="1"/>
              <a:t>starter_node.get_x</a:t>
            </a:r>
            <a:r>
              <a:rPr lang="it-IT" sz="1000"/>
              <a:t>()) and (</a:t>
            </a:r>
            <a:r>
              <a:rPr lang="it-IT" sz="1000" err="1"/>
              <a:t>nodo.get_y</a:t>
            </a:r>
            <a:r>
              <a:rPr lang="it-IT" sz="1000"/>
              <a:t>() != </a:t>
            </a:r>
            <a:r>
              <a:rPr lang="it-IT" sz="1000" err="1"/>
              <a:t>starter_node.get_y</a:t>
            </a:r>
            <a:r>
              <a:rPr lang="it-IT" sz="1000"/>
              <a:t>())):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if</a:t>
            </a:r>
            <a:r>
              <a:rPr lang="it-IT" sz="1000"/>
              <a:t>(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    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nodo.get_x</a:t>
            </a:r>
            <a:r>
              <a:rPr lang="it-IT" sz="1000"/>
              <a:t>() and </a:t>
            </a:r>
            <a:r>
              <a:rPr lang="it-IT" sz="1000" err="1"/>
              <a:t>nodo.get_x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nodo.get_y</a:t>
            </a:r>
            <a:r>
              <a:rPr lang="it-IT" sz="1000"/>
              <a:t>() and </a:t>
            </a:r>
            <a:r>
              <a:rPr lang="it-IT" sz="1000" err="1"/>
              <a:t>nodo.get_y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):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cluster.aggiungi_nodo</a:t>
            </a:r>
            <a:r>
              <a:rPr lang="it-IT" sz="1000"/>
              <a:t>(nodo)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ut.rimuovi</a:t>
            </a:r>
            <a:r>
              <a:rPr lang="it-IT" sz="1000"/>
              <a:t>(</a:t>
            </a:r>
            <a:r>
              <a:rPr lang="it-IT" sz="1000" err="1"/>
              <a:t>lista_nodi</a:t>
            </a:r>
            <a:r>
              <a:rPr lang="it-IT" sz="1000"/>
              <a:t>, nodo)</a:t>
            </a:r>
          </a:p>
          <a:p>
            <a:r>
              <a:rPr lang="it-IT" sz="1000"/>
              <a:t>                        c=c+1</a:t>
            </a:r>
          </a:p>
          <a:p>
            <a:endParaRPr lang="it-IT" sz="1000"/>
          </a:p>
          <a:p>
            <a:r>
              <a:rPr lang="it-IT" sz="1000"/>
              <a:t>            </a:t>
            </a:r>
            <a:r>
              <a:rPr lang="it-IT" sz="1000" err="1"/>
              <a:t>if</a:t>
            </a:r>
            <a:r>
              <a:rPr lang="it-IT" sz="1000"/>
              <a:t>(c&lt;4):</a:t>
            </a:r>
          </a:p>
          <a:p>
            <a:endParaRPr lang="it-IT" sz="1000"/>
          </a:p>
          <a:p>
            <a:endParaRPr lang="it-IT" sz="1000"/>
          </a:p>
          <a:p>
            <a:r>
              <a:rPr lang="it-IT" sz="1000"/>
              <a:t>                for fermata in </a:t>
            </a:r>
            <a:r>
              <a:rPr lang="it-IT" sz="1000" err="1"/>
              <a:t>lista_fermate</a:t>
            </a:r>
            <a:r>
              <a:rPr lang="it-IT" sz="1000"/>
              <a:t>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if</a:t>
            </a:r>
            <a:r>
              <a:rPr lang="it-IT" sz="1000"/>
              <a:t>(c&lt;4):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if</a:t>
            </a:r>
            <a:r>
              <a:rPr lang="it-IT" sz="1000"/>
              <a:t>(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&lt;=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&lt;=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    </a:t>
            </a:r>
            <a:r>
              <a:rPr lang="it-IT" sz="1000" err="1"/>
              <a:t>s_x</a:t>
            </a:r>
            <a:r>
              <a:rPr lang="it-IT" sz="1000"/>
              <a:t> &gt;=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&gt;=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 or \</a:t>
            </a:r>
          </a:p>
          <a:p>
            <a:r>
              <a:rPr lang="it-IT" sz="1000"/>
              <a:t>                                </a:t>
            </a:r>
            <a:r>
              <a:rPr lang="it-IT" sz="1000" err="1"/>
              <a:t>s_x</a:t>
            </a:r>
            <a:r>
              <a:rPr lang="it-IT" sz="1000"/>
              <a:t> &lt;= </a:t>
            </a:r>
            <a:r>
              <a:rPr lang="it-IT" sz="1000" err="1"/>
              <a:t>fermata.get_x</a:t>
            </a:r>
            <a:r>
              <a:rPr lang="it-IT" sz="1000"/>
              <a:t>() and </a:t>
            </a:r>
            <a:r>
              <a:rPr lang="it-IT" sz="1000" err="1"/>
              <a:t>fermata.get_x</a:t>
            </a:r>
            <a:r>
              <a:rPr lang="it-IT" sz="1000"/>
              <a:t>() &lt;= </a:t>
            </a:r>
            <a:r>
              <a:rPr lang="it-IT" sz="1000" err="1"/>
              <a:t>u_x</a:t>
            </a:r>
            <a:r>
              <a:rPr lang="it-IT" sz="1000"/>
              <a:t> and </a:t>
            </a:r>
            <a:r>
              <a:rPr lang="it-IT" sz="1000" err="1"/>
              <a:t>s_y</a:t>
            </a:r>
            <a:r>
              <a:rPr lang="it-IT" sz="1000"/>
              <a:t> &gt;= </a:t>
            </a:r>
            <a:r>
              <a:rPr lang="it-IT" sz="1000" err="1"/>
              <a:t>fermata.get_y</a:t>
            </a:r>
            <a:r>
              <a:rPr lang="it-IT" sz="1000"/>
              <a:t>() and </a:t>
            </a:r>
            <a:r>
              <a:rPr lang="it-IT" sz="1000" err="1"/>
              <a:t>fermata.get_y</a:t>
            </a:r>
            <a:r>
              <a:rPr lang="it-IT" sz="1000"/>
              <a:t>() &gt;= </a:t>
            </a:r>
            <a:r>
              <a:rPr lang="it-IT" sz="1000" err="1"/>
              <a:t>u_y</a:t>
            </a:r>
            <a:r>
              <a:rPr lang="it-IT" sz="1000"/>
              <a:t>):</a:t>
            </a:r>
          </a:p>
          <a:p>
            <a:r>
              <a:rPr lang="it-IT" sz="1000"/>
              <a:t>                        </a:t>
            </a:r>
          </a:p>
          <a:p>
            <a:r>
              <a:rPr lang="it-IT" sz="1000"/>
              <a:t>                            for </a:t>
            </a:r>
            <a:r>
              <a:rPr lang="it-IT" sz="1000" err="1"/>
              <a:t>fermata_collegata</a:t>
            </a:r>
            <a:r>
              <a:rPr lang="it-IT" sz="1000"/>
              <a:t> in </a:t>
            </a:r>
            <a:r>
              <a:rPr lang="it-IT" sz="1000" err="1"/>
              <a:t>lista_fermate</a:t>
            </a:r>
            <a:r>
              <a:rPr lang="it-IT" sz="1000"/>
              <a:t>:</a:t>
            </a:r>
          </a:p>
          <a:p>
            <a:r>
              <a:rPr lang="it-IT" sz="1000"/>
              <a:t>                                </a:t>
            </a:r>
            <a:r>
              <a:rPr lang="it-IT" sz="1000" err="1"/>
              <a:t>if</a:t>
            </a:r>
            <a:r>
              <a:rPr lang="it-IT" sz="1000"/>
              <a:t>((</a:t>
            </a:r>
            <a:r>
              <a:rPr lang="it-IT" sz="1000" err="1"/>
              <a:t>fermata_collegata.get_l</a:t>
            </a:r>
            <a:r>
              <a:rPr lang="it-IT" sz="1000"/>
              <a:t>()==</a:t>
            </a:r>
            <a:r>
              <a:rPr lang="it-IT" sz="1000" err="1"/>
              <a:t>fermata.get_l</a:t>
            </a:r>
            <a:r>
              <a:rPr lang="it-IT" sz="1000"/>
              <a:t>()) and (c&lt;4)):</a:t>
            </a:r>
          </a:p>
          <a:p>
            <a:r>
              <a:rPr lang="it-IT" sz="1000"/>
              <a:t>                                    for </a:t>
            </a:r>
            <a:r>
              <a:rPr lang="it-IT" sz="1000" err="1"/>
              <a:t>nodo_p</a:t>
            </a:r>
            <a:r>
              <a:rPr lang="it-IT" sz="1000"/>
              <a:t> in </a:t>
            </a:r>
            <a:r>
              <a:rPr lang="it-IT" sz="1000" err="1"/>
              <a:t>lista_nodi</a:t>
            </a:r>
            <a:r>
              <a:rPr lang="it-IT" sz="1000"/>
              <a:t>:</a:t>
            </a:r>
          </a:p>
          <a:p>
            <a:r>
              <a:rPr lang="it-IT" sz="1000"/>
              <a:t>                                        </a:t>
            </a:r>
            <a:r>
              <a:rPr lang="it-IT" sz="1000" err="1"/>
              <a:t>if</a:t>
            </a:r>
            <a:r>
              <a:rPr lang="it-IT" sz="1000"/>
              <a:t> ((</a:t>
            </a:r>
            <a:r>
              <a:rPr lang="it-IT" sz="1000" err="1"/>
              <a:t>nodo_p.get_c</a:t>
            </a:r>
            <a:r>
              <a:rPr lang="it-IT" sz="1000"/>
              <a:t>()==1) and (</a:t>
            </a:r>
            <a:r>
              <a:rPr lang="it-IT" sz="1000" err="1"/>
              <a:t>ut.distanza</a:t>
            </a:r>
            <a:r>
              <a:rPr lang="it-IT" sz="1000"/>
              <a:t>(</a:t>
            </a:r>
            <a:r>
              <a:rPr lang="it-IT" sz="1000" err="1"/>
              <a:t>nodo_p</a:t>
            </a:r>
            <a:r>
              <a:rPr lang="it-IT" sz="1000"/>
              <a:t>, </a:t>
            </a:r>
            <a:r>
              <a:rPr lang="it-IT" sz="1000" err="1"/>
              <a:t>fermata_collegata</a:t>
            </a:r>
            <a:r>
              <a:rPr lang="it-IT" sz="1000"/>
              <a:t>)&lt;=50)and (c&lt;4) and\</a:t>
            </a:r>
          </a:p>
          <a:p>
            <a:r>
              <a:rPr lang="it-IT" sz="1000"/>
              <a:t>                                        (</a:t>
            </a:r>
            <a:r>
              <a:rPr lang="it-IT" sz="1000" err="1"/>
              <a:t>ut.distanza</a:t>
            </a:r>
            <a:r>
              <a:rPr lang="it-IT" sz="1000"/>
              <a:t>(fermata, </a:t>
            </a:r>
            <a:r>
              <a:rPr lang="it-IT" sz="1000" err="1"/>
              <a:t>fermata_collegata</a:t>
            </a:r>
            <a:r>
              <a:rPr lang="it-IT" sz="1000"/>
              <a:t>)&lt;</a:t>
            </a:r>
            <a:r>
              <a:rPr lang="it-IT" sz="1000" err="1"/>
              <a:t>ut.distanza</a:t>
            </a:r>
            <a:r>
              <a:rPr lang="it-IT" sz="1000"/>
              <a:t>(</a:t>
            </a:r>
            <a:r>
              <a:rPr lang="it-IT" sz="1000" err="1"/>
              <a:t>nodo_p</a:t>
            </a:r>
            <a:r>
              <a:rPr lang="it-IT" sz="1000"/>
              <a:t>, </a:t>
            </a:r>
            <a:r>
              <a:rPr lang="it-IT" sz="1000" err="1"/>
              <a:t>unife</a:t>
            </a:r>
            <a:r>
              <a:rPr lang="it-IT" sz="1000"/>
              <a:t>))):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nodo_p.set_x</a:t>
            </a:r>
            <a:r>
              <a:rPr lang="it-IT" sz="1000"/>
              <a:t>(</a:t>
            </a:r>
            <a:r>
              <a:rPr lang="it-IT" sz="1000" err="1"/>
              <a:t>fermata.get_x</a:t>
            </a:r>
            <a:r>
              <a:rPr lang="it-IT" sz="1000"/>
              <a:t>())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nodo_p.set_y</a:t>
            </a:r>
            <a:r>
              <a:rPr lang="it-IT" sz="1000"/>
              <a:t>(</a:t>
            </a:r>
            <a:r>
              <a:rPr lang="it-IT" sz="1000" err="1"/>
              <a:t>fermata.get_y</a:t>
            </a:r>
            <a:r>
              <a:rPr lang="it-IT" sz="1000"/>
              <a:t>())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cluster.aggiungi_nodo</a:t>
            </a:r>
            <a:r>
              <a:rPr lang="it-IT" sz="1000"/>
              <a:t>(</a:t>
            </a:r>
            <a:r>
              <a:rPr lang="it-IT" sz="1000" err="1"/>
              <a:t>nodo_p</a:t>
            </a:r>
            <a:r>
              <a:rPr lang="it-IT" sz="1000"/>
              <a:t>)</a:t>
            </a:r>
          </a:p>
          <a:p>
            <a:r>
              <a:rPr lang="it-IT" sz="1000"/>
              <a:t>                                            </a:t>
            </a:r>
            <a:r>
              <a:rPr lang="it-IT" sz="1000" err="1"/>
              <a:t>ut.rimuovi</a:t>
            </a:r>
            <a:r>
              <a:rPr lang="it-IT" sz="1000"/>
              <a:t>(</a:t>
            </a:r>
            <a:r>
              <a:rPr lang="it-IT" sz="1000" err="1"/>
              <a:t>lista_nodi</a:t>
            </a:r>
            <a:r>
              <a:rPr lang="it-IT" sz="1000"/>
              <a:t>, </a:t>
            </a:r>
            <a:r>
              <a:rPr lang="it-IT" sz="1000" err="1"/>
              <a:t>nodo_p</a:t>
            </a:r>
            <a:r>
              <a:rPr lang="it-IT" sz="1000"/>
              <a:t>)</a:t>
            </a:r>
          </a:p>
          <a:p>
            <a:r>
              <a:rPr lang="it-IT" sz="1000"/>
              <a:t>                                            c=c+1 </a:t>
            </a:r>
          </a:p>
        </p:txBody>
      </p:sp>
      <p:sp>
        <p:nvSpPr>
          <p:cNvPr id="37" name="Arco 36">
            <a:extLst>
              <a:ext uri="{FF2B5EF4-FFF2-40B4-BE49-F238E27FC236}">
                <a16:creationId xmlns:a16="http://schemas.microsoft.com/office/drawing/2014/main" id="{CB4D8681-321C-AA2E-4A08-C807F6940880}"/>
              </a:ext>
            </a:extLst>
          </p:cNvPr>
          <p:cNvSpPr/>
          <p:nvPr/>
        </p:nvSpPr>
        <p:spPr>
          <a:xfrm rot="2202037">
            <a:off x="4916564" y="1598168"/>
            <a:ext cx="1350688" cy="1543464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C0AE8BF6-698B-50F0-DBAF-559A5E9EC050}"/>
              </a:ext>
            </a:extLst>
          </p:cNvPr>
          <p:cNvSpPr/>
          <p:nvPr/>
        </p:nvSpPr>
        <p:spPr>
          <a:xfrm rot="1950185">
            <a:off x="9125872" y="4034697"/>
            <a:ext cx="693850" cy="924430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Arco 38">
            <a:extLst>
              <a:ext uri="{FF2B5EF4-FFF2-40B4-BE49-F238E27FC236}">
                <a16:creationId xmlns:a16="http://schemas.microsoft.com/office/drawing/2014/main" id="{B8381C66-26BE-05CA-EDEA-1D4E63F89EA4}"/>
              </a:ext>
            </a:extLst>
          </p:cNvPr>
          <p:cNvSpPr/>
          <p:nvPr/>
        </p:nvSpPr>
        <p:spPr>
          <a:xfrm rot="1950185">
            <a:off x="9402341" y="2912933"/>
            <a:ext cx="693850" cy="924430"/>
          </a:xfrm>
          <a:prstGeom prst="arc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Arco 39">
            <a:extLst>
              <a:ext uri="{FF2B5EF4-FFF2-40B4-BE49-F238E27FC236}">
                <a16:creationId xmlns:a16="http://schemas.microsoft.com/office/drawing/2014/main" id="{42A2D8DC-34E0-D26C-17C3-21C98ACFF175}"/>
              </a:ext>
            </a:extLst>
          </p:cNvPr>
          <p:cNvSpPr/>
          <p:nvPr/>
        </p:nvSpPr>
        <p:spPr>
          <a:xfrm rot="2202037">
            <a:off x="3928935" y="3477901"/>
            <a:ext cx="2720899" cy="3443118"/>
          </a:xfrm>
          <a:prstGeom prst="arc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1" name="Arco 40">
            <a:extLst>
              <a:ext uri="{FF2B5EF4-FFF2-40B4-BE49-F238E27FC236}">
                <a16:creationId xmlns:a16="http://schemas.microsoft.com/office/drawing/2014/main" id="{D2B7C852-E97D-8933-2884-3570B6C60F77}"/>
              </a:ext>
            </a:extLst>
          </p:cNvPr>
          <p:cNvSpPr/>
          <p:nvPr/>
        </p:nvSpPr>
        <p:spPr>
          <a:xfrm rot="2202037">
            <a:off x="8626385" y="3133749"/>
            <a:ext cx="663450" cy="708216"/>
          </a:xfrm>
          <a:prstGeom prst="arc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B177ABB1-1B82-E8BA-ADDC-C8873573EA9D}"/>
              </a:ext>
            </a:extLst>
          </p:cNvPr>
          <p:cNvSpPr/>
          <p:nvPr/>
        </p:nvSpPr>
        <p:spPr>
          <a:xfrm>
            <a:off x="4153510" y="2798914"/>
            <a:ext cx="2313521" cy="8852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Dato un autista che ha ancora spazio in macchina, cerco i passeggeri che hanno ordinata e ascissa compresa tra quella dell’autista e quella di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. e li aggiungo al suo cluster.</a:t>
            </a:r>
          </a:p>
        </p:txBody>
      </p:sp>
      <p:pic>
        <p:nvPicPr>
          <p:cNvPr id="5" name="Elemento grafico 4" descr="Freccia linea: curva antioraria con riempimento a tinta unita">
            <a:extLst>
              <a:ext uri="{FF2B5EF4-FFF2-40B4-BE49-F238E27FC236}">
                <a16:creationId xmlns:a16="http://schemas.microsoft.com/office/drawing/2014/main" id="{71F7D5F6-E46B-673C-2FC1-7C8BAEF271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455851">
            <a:off x="3424880" y="2575686"/>
            <a:ext cx="690639" cy="765712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96B87C04-7DDC-42A2-D91D-764C77E853D8}"/>
              </a:ext>
            </a:extLst>
          </p:cNvPr>
          <p:cNvSpPr/>
          <p:nvPr/>
        </p:nvSpPr>
        <p:spPr>
          <a:xfrm>
            <a:off x="3228785" y="5654168"/>
            <a:ext cx="3900412" cy="11439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c’è ancora spazio in macchina cerco le fermate comprese tra l’autista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. Se c’è un passeggero non più lontano di 50m da una fermata collegata a quella tra l’autista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e la distanza tra la fermata collegata e quella in cui passerebbe l’autista è minore della distanza tra il passeggero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, faccio spostare qui il passeggero aggiornando le sue coordinate con quelle della fermata. Aggiungo poi questo passeggero alla macchina dell’autista.</a:t>
            </a:r>
          </a:p>
        </p:txBody>
      </p:sp>
      <p:pic>
        <p:nvPicPr>
          <p:cNvPr id="23" name="Elemento grafico 22" descr="Freccia linea: curva antioraria con riempimento a tinta unita">
            <a:extLst>
              <a:ext uri="{FF2B5EF4-FFF2-40B4-BE49-F238E27FC236}">
                <a16:creationId xmlns:a16="http://schemas.microsoft.com/office/drawing/2014/main" id="{7BDF41E6-82AD-B20C-9173-6ECD3C34AA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455851">
            <a:off x="2456061" y="6051726"/>
            <a:ext cx="690639" cy="76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olo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202" y="2551508"/>
            <a:ext cx="2179825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Route</a:t>
            </a:r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B170A85-84B6-5E89-7F16-4811AE5FD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29B6800-D0C2-8D9D-7F2C-5D0E41F51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99A4E0-99CC-34E8-536B-35867E7C5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15</a:t>
            </a:fld>
            <a:endParaRPr lang="it-IT"/>
          </a:p>
        </p:txBody>
      </p:sp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5A1EAE9F-B786-59DB-048D-BFD68975A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927" y="633523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ar PNG per il download gratuito">
            <a:extLst>
              <a:ext uri="{FF2B5EF4-FFF2-40B4-BE49-F238E27FC236}">
                <a16:creationId xmlns:a16="http://schemas.microsoft.com/office/drawing/2014/main" id="{74A6EEB6-E2F5-0C2C-3C3A-0EFC3ACE8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447" y="5509772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macchina vintage 1193930 PNG">
            <a:extLst>
              <a:ext uri="{FF2B5EF4-FFF2-40B4-BE49-F238E27FC236}">
                <a16:creationId xmlns:a16="http://schemas.microsoft.com/office/drawing/2014/main" id="{3BA820B0-59D3-99FA-7CF2-38D226A7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44" y="3729337"/>
            <a:ext cx="874270" cy="3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macchina vintage 1193932 PNG">
            <a:extLst>
              <a:ext uri="{FF2B5EF4-FFF2-40B4-BE49-F238E27FC236}">
                <a16:creationId xmlns:a16="http://schemas.microsoft.com/office/drawing/2014/main" id="{5B7C8A10-8C14-4D9A-4E80-30BD8537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901" y="264732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6" name="Picture 32" descr="University PNGs for Free Download">
            <a:extLst>
              <a:ext uri="{FF2B5EF4-FFF2-40B4-BE49-F238E27FC236}">
                <a16:creationId xmlns:a16="http://schemas.microsoft.com/office/drawing/2014/main" id="{4F386D3F-20D1-BB80-A610-21C1AEDC8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37" y="1383630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8" name="Picture 34" descr="House PNG Clip Art - Best WEB Clipart">
            <a:extLst>
              <a:ext uri="{FF2B5EF4-FFF2-40B4-BE49-F238E27FC236}">
                <a16:creationId xmlns:a16="http://schemas.microsoft.com/office/drawing/2014/main" id="{9B985D4F-D18B-99C0-7958-25E44CBB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57" y="2354046"/>
            <a:ext cx="662534" cy="49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0" name="Picture 36" descr="outline drawing house front elevation view. 11577269 PNG">
            <a:extLst>
              <a:ext uri="{FF2B5EF4-FFF2-40B4-BE49-F238E27FC236}">
                <a16:creationId xmlns:a16="http://schemas.microsoft.com/office/drawing/2014/main" id="{12FA2104-98E3-32BF-F2E3-1AE3093BF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871" y="4604552"/>
            <a:ext cx="735265" cy="60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4" name="Picture 40" descr="House PNGs for Free Download">
            <a:extLst>
              <a:ext uri="{FF2B5EF4-FFF2-40B4-BE49-F238E27FC236}">
                <a16:creationId xmlns:a16="http://schemas.microsoft.com/office/drawing/2014/main" id="{1D30A1D8-BE00-F7EC-07BF-22197773D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924" y="2414140"/>
            <a:ext cx="835152" cy="83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F5E01CCF-7441-97EA-B5A3-F96EF3BC41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45579" y="2850651"/>
            <a:ext cx="1109578" cy="1109578"/>
          </a:xfrm>
          <a:prstGeom prst="rect">
            <a:avLst/>
          </a:prstGeom>
        </p:spPr>
      </p:pic>
      <p:pic>
        <p:nvPicPr>
          <p:cNvPr id="1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261B2A7-E70A-0B34-BCE5-C95EE529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395" y="3497163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2B98AF35-BD32-C015-C28B-1D018F48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098" y="4901705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FF3F7A89-92D6-4B2B-11B6-E60481BC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784" y="2831716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4A760FE8-FD68-9798-9416-1D3AE1147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141" y="2525283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23260F3D-B94F-D719-B7E1-580516BD3ACC}"/>
              </a:ext>
            </a:extLst>
          </p:cNvPr>
          <p:cNvCxnSpPr>
            <a:stCxn id="6158" idx="3"/>
          </p:cNvCxnSpPr>
          <p:nvPr/>
        </p:nvCxnSpPr>
        <p:spPr>
          <a:xfrm flipV="1">
            <a:off x="9003011" y="5233251"/>
            <a:ext cx="771157" cy="477308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E83A22C-EE45-7971-CDFE-A44110D474BC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500368" y="3960229"/>
            <a:ext cx="326710" cy="868595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71E75545-0689-48B7-F46B-3B97BFF41CE8}"/>
              </a:ext>
            </a:extLst>
          </p:cNvPr>
          <p:cNvCxnSpPr>
            <a:cxnSpLocks/>
          </p:cNvCxnSpPr>
          <p:nvPr/>
        </p:nvCxnSpPr>
        <p:spPr>
          <a:xfrm flipV="1">
            <a:off x="9774168" y="2826625"/>
            <a:ext cx="835778" cy="512537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91433D40-6645-5B45-FAAA-34937041F98F}"/>
              </a:ext>
            </a:extLst>
          </p:cNvPr>
          <p:cNvCxnSpPr>
            <a:cxnSpLocks/>
          </p:cNvCxnSpPr>
          <p:nvPr/>
        </p:nvCxnSpPr>
        <p:spPr>
          <a:xfrm>
            <a:off x="8618869" y="1953863"/>
            <a:ext cx="2114801" cy="681717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19CF7F4-AD9C-EF68-A9B0-8645E7177462}"/>
              </a:ext>
            </a:extLst>
          </p:cNvPr>
          <p:cNvSpPr txBox="1"/>
          <p:nvPr/>
        </p:nvSpPr>
        <p:spPr>
          <a:xfrm>
            <a:off x="763520" y="3541740"/>
            <a:ext cx="395144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class Route(</a:t>
            </a:r>
            <a:r>
              <a:rPr lang="en-US" err="1"/>
              <a:t>cl.Cluster</a:t>
            </a:r>
            <a:r>
              <a:rPr lang="en-US"/>
              <a:t>):</a:t>
            </a:r>
          </a:p>
          <a:p>
            <a:endParaRPr lang="en-US"/>
          </a:p>
          <a:p>
            <a:r>
              <a:rPr lang="en-US"/>
              <a:t>    def __</a:t>
            </a:r>
            <a:r>
              <a:rPr lang="en-US" err="1"/>
              <a:t>init</a:t>
            </a:r>
            <a:r>
              <a:rPr lang="en-US"/>
              <a:t>__(self):</a:t>
            </a:r>
          </a:p>
          <a:p>
            <a:r>
              <a:rPr lang="en-US"/>
              <a:t>        super().__</a:t>
            </a:r>
            <a:r>
              <a:rPr lang="en-US" err="1"/>
              <a:t>init</a:t>
            </a:r>
            <a:r>
              <a:rPr lang="en-US"/>
              <a:t>__()</a:t>
            </a:r>
          </a:p>
          <a:p>
            <a:r>
              <a:rPr lang="en-US"/>
              <a:t>        self.km=0</a:t>
            </a:r>
            <a:endParaRPr lang="it-IT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00BE6984-E754-FBF3-0562-C50AA00B00CD}"/>
              </a:ext>
            </a:extLst>
          </p:cNvPr>
          <p:cNvCxnSpPr>
            <a:cxnSpLocks/>
          </p:cNvCxnSpPr>
          <p:nvPr/>
        </p:nvCxnSpPr>
        <p:spPr>
          <a:xfrm>
            <a:off x="6546003" y="677958"/>
            <a:ext cx="1021641" cy="759302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C93EC8F-8A5B-C8CB-DDE3-FC28CB3BB8C4}"/>
              </a:ext>
            </a:extLst>
          </p:cNvPr>
          <p:cNvCxnSpPr>
            <a:cxnSpLocks/>
          </p:cNvCxnSpPr>
          <p:nvPr/>
        </p:nvCxnSpPr>
        <p:spPr>
          <a:xfrm flipV="1">
            <a:off x="5929758" y="3008671"/>
            <a:ext cx="520203" cy="933082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Route Detailed Rounded Lineal icon">
            <a:extLst>
              <a:ext uri="{FF2B5EF4-FFF2-40B4-BE49-F238E27FC236}">
                <a16:creationId xmlns:a16="http://schemas.microsoft.com/office/drawing/2014/main" id="{BDAB5AD3-26D9-9D09-A2D0-594FE188D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12" y="1284839"/>
            <a:ext cx="1069207" cy="106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59F541A4-842C-23AD-F6D2-EBDC1E1D3BE0}"/>
              </a:ext>
            </a:extLst>
          </p:cNvPr>
          <p:cNvCxnSpPr>
            <a:cxnSpLocks/>
          </p:cNvCxnSpPr>
          <p:nvPr/>
        </p:nvCxnSpPr>
        <p:spPr>
          <a:xfrm flipV="1">
            <a:off x="6711637" y="2059807"/>
            <a:ext cx="698944" cy="234914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0" descr="macchina vintage 1193930 PNG">
            <a:extLst>
              <a:ext uri="{FF2B5EF4-FFF2-40B4-BE49-F238E27FC236}">
                <a16:creationId xmlns:a16="http://schemas.microsoft.com/office/drawing/2014/main" id="{45027640-1CC4-7D3C-D3B1-27F18AF74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44" y="3698164"/>
            <a:ext cx="874270" cy="33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macchina vintage 1193932 PNG">
            <a:extLst>
              <a:ext uri="{FF2B5EF4-FFF2-40B4-BE49-F238E27FC236}">
                <a16:creationId xmlns:a16="http://schemas.microsoft.com/office/drawing/2014/main" id="{4297583E-6CDB-DFD7-A0DD-ECEDF99C7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901" y="233559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621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7" y="39157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Cheapest</a:t>
            </a:r>
            <a:r>
              <a:rPr lang="it-IT"/>
              <a:t> </a:t>
            </a:r>
            <a:r>
              <a:rPr lang="it-IT" err="1"/>
              <a:t>insertion</a:t>
            </a:r>
            <a:endParaRPr lang="it-IT"/>
          </a:p>
        </p:txBody>
      </p:sp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A84C8285-E3C7-D957-23D9-1D0F55F4E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51808" y="81496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Autobus - Free transport icons">
            <a:extLst>
              <a:ext uri="{FF2B5EF4-FFF2-40B4-BE49-F238E27FC236}">
                <a16:creationId xmlns:a16="http://schemas.microsoft.com/office/drawing/2014/main" id="{900F575F-8769-F416-3EB5-1C0748726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1251833" y="4675313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veicolo, ruota, giocattolo, Veicolo terrestre&#10;&#10;Descrizione generata automaticamente">
            <a:extLst>
              <a:ext uri="{FF2B5EF4-FFF2-40B4-BE49-F238E27FC236}">
                <a16:creationId xmlns:a16="http://schemas.microsoft.com/office/drawing/2014/main" id="{337504EC-0D21-ED67-5623-0501BD308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151" y="5808147"/>
            <a:ext cx="1574780" cy="104985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235592C-314F-10B1-170F-E0AF8DC224E2}"/>
              </a:ext>
            </a:extLst>
          </p:cNvPr>
          <p:cNvSpPr txBox="1"/>
          <p:nvPr/>
        </p:nvSpPr>
        <p:spPr>
          <a:xfrm>
            <a:off x="6841601" y="3130491"/>
            <a:ext cx="43662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/>
              <a:t>• Parte dal circuito C=(</a:t>
            </a:r>
            <a:r>
              <a:rPr lang="it-IT" err="1"/>
              <a:t>i,j,i</a:t>
            </a:r>
            <a:r>
              <a:rPr lang="it-IT"/>
              <a:t>) di costo minimo (essendo (</a:t>
            </a:r>
            <a:r>
              <a:rPr lang="it-IT" err="1"/>
              <a:t>ij</a:t>
            </a:r>
            <a:r>
              <a:rPr lang="it-IT"/>
              <a:t>) l’arco di costo minimo)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/>
              <a:t>• inserisce ad ogni passo un nuovo nodo k scegliendo il </a:t>
            </a:r>
            <a:r>
              <a:rPr lang="it-IT" err="1"/>
              <a:t>detour</a:t>
            </a:r>
            <a:r>
              <a:rPr lang="it-IT"/>
              <a:t> di costo minimo rispetto alla soluzione corrente.</a:t>
            </a:r>
            <a:endParaRPr kumimoji="0" lang="it-IT" altLang="it-IT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2" name="Immagine 11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24DC1251-3758-E35E-6141-AA4513D557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656" y="4307865"/>
            <a:ext cx="6066846" cy="1539634"/>
          </a:xfrm>
          <a:prstGeom prst="rect">
            <a:avLst/>
          </a:prstGeom>
        </p:spPr>
      </p:pic>
      <p:pic>
        <p:nvPicPr>
          <p:cNvPr id="32" name="Immagine 31" descr="Immagine che contiene diagramma, linea, mappa&#10;&#10;Descrizione generata automaticamente">
            <a:extLst>
              <a:ext uri="{FF2B5EF4-FFF2-40B4-BE49-F238E27FC236}">
                <a16:creationId xmlns:a16="http://schemas.microsoft.com/office/drawing/2014/main" id="{983C4491-DE25-C4E1-DB70-6B690F4C4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656" y="2391827"/>
            <a:ext cx="6066847" cy="14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02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37">
            <a:extLst>
              <a:ext uri="{FF2B5EF4-FFF2-40B4-BE49-F238E27FC236}">
                <a16:creationId xmlns:a16="http://schemas.microsoft.com/office/drawing/2014/main" id="{7347F806-AE8B-6609-1C52-C32C7B68A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1476" y="20648"/>
            <a:ext cx="694208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Cheapest</a:t>
            </a:r>
            <a:r>
              <a:rPr lang="it-IT"/>
              <a:t> </a:t>
            </a:r>
            <a:r>
              <a:rPr lang="it-IT" err="1"/>
              <a:t>insertion</a:t>
            </a:r>
            <a:endParaRPr lang="it-IT"/>
          </a:p>
        </p:txBody>
      </p:sp>
      <p:pic>
        <p:nvPicPr>
          <p:cNvPr id="8" name="Picture 14" descr="Car PNG per il download gratuito">
            <a:extLst>
              <a:ext uri="{FF2B5EF4-FFF2-40B4-BE49-F238E27FC236}">
                <a16:creationId xmlns:a16="http://schemas.microsoft.com/office/drawing/2014/main" id="{7E05C6B9-1848-DBEF-130B-3081FCC27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033" y="5641515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2" descr="University PNGs for Free Download">
            <a:extLst>
              <a:ext uri="{FF2B5EF4-FFF2-40B4-BE49-F238E27FC236}">
                <a16:creationId xmlns:a16="http://schemas.microsoft.com/office/drawing/2014/main" id="{43F8245C-00CC-638A-119A-B17648768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048" y="203181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82C4E85D-EB5F-A0B6-D36A-AC250DD6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183" y="1252535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A0AF341A-E675-8D26-03B3-60A39372EDBE}"/>
              </a:ext>
            </a:extLst>
          </p:cNvPr>
          <p:cNvCxnSpPr>
            <a:cxnSpLocks/>
          </p:cNvCxnSpPr>
          <p:nvPr/>
        </p:nvCxnSpPr>
        <p:spPr>
          <a:xfrm>
            <a:off x="5851601" y="6319778"/>
            <a:ext cx="6000875" cy="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4E0583D4-FFFD-1447-FF71-DDEA285DC1BF}"/>
              </a:ext>
            </a:extLst>
          </p:cNvPr>
          <p:cNvCxnSpPr>
            <a:cxnSpLocks/>
          </p:cNvCxnSpPr>
          <p:nvPr/>
        </p:nvCxnSpPr>
        <p:spPr>
          <a:xfrm flipV="1">
            <a:off x="6011143" y="1483632"/>
            <a:ext cx="0" cy="4945425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40" descr="House PNGs for Free Download">
            <a:extLst>
              <a:ext uri="{FF2B5EF4-FFF2-40B4-BE49-F238E27FC236}">
                <a16:creationId xmlns:a16="http://schemas.microsoft.com/office/drawing/2014/main" id="{6DADE68B-D1D7-4689-AAEE-6CE83B7D9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364" y="3235170"/>
            <a:ext cx="608475" cy="60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magine 27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41916D97-C942-B12B-6581-54F1A0EB9A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1660" y="3706963"/>
            <a:ext cx="660001" cy="66000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6D8CD0F-4CD5-3669-3627-B54411DE8F22}"/>
              </a:ext>
            </a:extLst>
          </p:cNvPr>
          <p:cNvSpPr txBox="1"/>
          <p:nvPr/>
        </p:nvSpPr>
        <p:spPr>
          <a:xfrm>
            <a:off x="144434" y="287831"/>
            <a:ext cx="3167726" cy="6401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err="1"/>
              <a:t>def</a:t>
            </a:r>
            <a:r>
              <a:rPr lang="it-IT" sz="1000"/>
              <a:t> </a:t>
            </a:r>
            <a:r>
              <a:rPr lang="it-IT" sz="1000" err="1"/>
              <a:t>routing</a:t>
            </a:r>
            <a:r>
              <a:rPr lang="it-IT" sz="1000"/>
              <a:t>(cluster):</a:t>
            </a:r>
          </a:p>
          <a:p>
            <a:r>
              <a:rPr lang="it-IT" sz="1000"/>
              <a:t>    </a:t>
            </a:r>
            <a:r>
              <a:rPr lang="it-IT" sz="1000" err="1"/>
              <a:t>route</a:t>
            </a:r>
            <a:r>
              <a:rPr lang="it-IT" sz="1000"/>
              <a:t>=</a:t>
            </a:r>
            <a:r>
              <a:rPr lang="it-IT" sz="1000" err="1"/>
              <a:t>rt.Route</a:t>
            </a:r>
            <a:r>
              <a:rPr lang="it-IT" sz="1000"/>
              <a:t>()</a:t>
            </a:r>
          </a:p>
          <a:p>
            <a:r>
              <a:rPr lang="it-IT" sz="1000"/>
              <a:t>    </a:t>
            </a:r>
            <a:r>
              <a:rPr lang="it-IT" sz="1000" err="1"/>
              <a:t>if</a:t>
            </a:r>
            <a:r>
              <a:rPr lang="it-IT" sz="1000"/>
              <a:t>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())==2:</a:t>
            </a:r>
          </a:p>
          <a:p>
            <a:r>
              <a:rPr lang="it-IT" sz="1000"/>
              <a:t>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()[1])</a:t>
            </a:r>
          </a:p>
          <a:p>
            <a:r>
              <a:rPr lang="it-IT" sz="1000"/>
              <a:t>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()[0])</a:t>
            </a:r>
          </a:p>
          <a:p>
            <a:r>
              <a:rPr lang="it-IT" sz="1000"/>
              <a:t>        </a:t>
            </a:r>
            <a:r>
              <a:rPr lang="it-IT" sz="1000" err="1"/>
              <a:t>route.set_km</a:t>
            </a:r>
            <a:r>
              <a:rPr lang="it-IT" sz="1000"/>
              <a:t>()</a:t>
            </a:r>
          </a:p>
          <a:p>
            <a:endParaRPr lang="it-IT" sz="1000"/>
          </a:p>
          <a:p>
            <a:r>
              <a:rPr lang="it-IT" sz="1000"/>
              <a:t>    else:</a:t>
            </a:r>
          </a:p>
          <a:p>
            <a:r>
              <a:rPr lang="it-IT" sz="1000"/>
              <a:t>        for i in range(0,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())):</a:t>
            </a:r>
          </a:p>
          <a:p>
            <a:r>
              <a:rPr lang="it-IT" sz="1000"/>
              <a:t>            </a:t>
            </a:r>
            <a:r>
              <a:rPr lang="it-IT" sz="1000" err="1"/>
              <a:t>if</a:t>
            </a:r>
            <a:r>
              <a:rPr lang="it-IT" sz="1000"/>
              <a:t> (</a:t>
            </a:r>
            <a:r>
              <a:rPr lang="it-IT" sz="1000" err="1"/>
              <a:t>cluster.get_nodi</a:t>
            </a:r>
            <a:r>
              <a:rPr lang="it-IT" sz="1000"/>
              <a:t>()[i].</a:t>
            </a:r>
            <a:r>
              <a:rPr lang="it-IT" sz="1000" err="1"/>
              <a:t>get_c</a:t>
            </a:r>
            <a:r>
              <a:rPr lang="it-IT" sz="1000"/>
              <a:t>()==5):</a:t>
            </a:r>
          </a:p>
          <a:p>
            <a:r>
              <a:rPr lang="it-IT" sz="1000"/>
              <a:t>        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</a:t>
            </a:r>
            <a:r>
              <a:rPr lang="it-IT" sz="1000" err="1"/>
              <a:t>cluster.rimuovi_nodo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break</a:t>
            </a:r>
          </a:p>
          <a:p>
            <a:endParaRPr lang="it-IT" sz="1000"/>
          </a:p>
          <a:p>
            <a:r>
              <a:rPr lang="it-IT" sz="1000"/>
              <a:t>        for i in range(0,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())):</a:t>
            </a:r>
          </a:p>
          <a:p>
            <a:r>
              <a:rPr lang="it-IT" sz="1000"/>
              <a:t>            </a:t>
            </a:r>
            <a:r>
              <a:rPr lang="it-IT" sz="1000" err="1"/>
              <a:t>if</a:t>
            </a:r>
            <a:r>
              <a:rPr lang="it-IT" sz="1000"/>
              <a:t> (</a:t>
            </a:r>
            <a:r>
              <a:rPr lang="it-IT" sz="1000" err="1"/>
              <a:t>cluster.get_nodi</a:t>
            </a:r>
            <a:r>
              <a:rPr lang="it-IT" sz="1000"/>
              <a:t>()[i].</a:t>
            </a:r>
            <a:r>
              <a:rPr lang="it-IT" sz="1000" err="1"/>
              <a:t>get_c</a:t>
            </a:r>
            <a:r>
              <a:rPr lang="it-IT" sz="1000"/>
              <a:t>()==0):</a:t>
            </a:r>
          </a:p>
          <a:p>
            <a:r>
              <a:rPr lang="it-IT" sz="1000"/>
              <a:t>                </a:t>
            </a:r>
            <a:r>
              <a:rPr lang="it-IT" sz="1000" err="1"/>
              <a:t>route.aggiungi_nodo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</a:t>
            </a:r>
            <a:r>
              <a:rPr lang="it-IT" sz="1000" err="1"/>
              <a:t>cluster.rimuovi_nodo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break</a:t>
            </a:r>
          </a:p>
          <a:p>
            <a:endParaRPr lang="it-IT" sz="1000"/>
          </a:p>
          <a:p>
            <a:r>
              <a:rPr lang="it-IT" sz="1000"/>
              <a:t>        </a:t>
            </a:r>
            <a:r>
              <a:rPr lang="it-IT" sz="1000" err="1"/>
              <a:t>while</a:t>
            </a:r>
            <a:r>
              <a:rPr lang="it-IT" sz="1000"/>
              <a:t>(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())!=0):</a:t>
            </a:r>
          </a:p>
          <a:p>
            <a:r>
              <a:rPr lang="it-IT" sz="1000"/>
              <a:t>            </a:t>
            </a:r>
            <a:r>
              <a:rPr lang="it-IT" sz="1000" err="1"/>
              <a:t>routes</a:t>
            </a:r>
            <a:r>
              <a:rPr lang="it-IT" sz="1000"/>
              <a:t> = []</a:t>
            </a:r>
          </a:p>
          <a:p>
            <a:r>
              <a:rPr lang="it-IT" sz="1000"/>
              <a:t>            for nodo in </a:t>
            </a:r>
            <a:r>
              <a:rPr lang="it-IT" sz="1000" err="1"/>
              <a:t>cluster.get_nodi</a:t>
            </a:r>
            <a:r>
              <a:rPr lang="it-IT" sz="1000"/>
              <a:t>():</a:t>
            </a:r>
          </a:p>
          <a:p>
            <a:r>
              <a:rPr lang="it-IT" sz="1000"/>
              <a:t>                for i in range(1,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route.get_nodi</a:t>
            </a:r>
            <a:r>
              <a:rPr lang="it-IT" sz="1000"/>
              <a:t>())):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routes.append</a:t>
            </a:r>
            <a:r>
              <a:rPr lang="it-IT" sz="1000"/>
              <a:t>(</a:t>
            </a:r>
            <a:r>
              <a:rPr lang="it-IT" sz="1000" err="1"/>
              <a:t>ut.gen_route</a:t>
            </a:r>
            <a:r>
              <a:rPr lang="it-IT" sz="1000"/>
              <a:t>(</a:t>
            </a:r>
            <a:r>
              <a:rPr lang="it-IT" sz="1000" err="1"/>
              <a:t>route</a:t>
            </a:r>
            <a:r>
              <a:rPr lang="it-IT" sz="1000"/>
              <a:t>, nodo, i))</a:t>
            </a:r>
          </a:p>
          <a:p>
            <a:r>
              <a:rPr lang="it-IT" sz="1000"/>
              <a:t>            for </a:t>
            </a:r>
            <a:r>
              <a:rPr lang="it-IT" sz="1000" err="1"/>
              <a:t>el</a:t>
            </a:r>
            <a:r>
              <a:rPr lang="it-IT" sz="1000"/>
              <a:t> in </a:t>
            </a:r>
            <a:r>
              <a:rPr lang="it-IT" sz="1000" err="1"/>
              <a:t>routes</a:t>
            </a:r>
            <a:r>
              <a:rPr lang="it-IT" sz="1000"/>
              <a:t>:</a:t>
            </a:r>
          </a:p>
          <a:p>
            <a:r>
              <a:rPr lang="it-IT" sz="1000"/>
              <a:t>                </a:t>
            </a:r>
            <a:r>
              <a:rPr lang="it-IT" sz="1000" err="1"/>
              <a:t>el.set_km</a:t>
            </a:r>
            <a:r>
              <a:rPr lang="it-IT" sz="1000"/>
              <a:t>()</a:t>
            </a:r>
          </a:p>
          <a:p>
            <a:r>
              <a:rPr lang="it-IT" sz="1000"/>
              <a:t>            </a:t>
            </a:r>
          </a:p>
          <a:p>
            <a:r>
              <a:rPr lang="it-IT" sz="1000"/>
              <a:t>            distanza= </a:t>
            </a:r>
            <a:r>
              <a:rPr lang="it-IT" sz="1000" err="1"/>
              <a:t>routes</a:t>
            </a:r>
            <a:r>
              <a:rPr lang="it-IT" sz="1000"/>
              <a:t>[0].</a:t>
            </a:r>
            <a:r>
              <a:rPr lang="it-IT" sz="1000" err="1"/>
              <a:t>get_km</a:t>
            </a:r>
            <a:r>
              <a:rPr lang="it-IT" sz="1000"/>
              <a:t>()</a:t>
            </a:r>
          </a:p>
          <a:p>
            <a:r>
              <a:rPr lang="it-IT" sz="1000"/>
              <a:t>            id = 0</a:t>
            </a:r>
          </a:p>
          <a:p>
            <a:r>
              <a:rPr lang="it-IT" sz="1000"/>
              <a:t>            for i in range(1,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routes</a:t>
            </a:r>
            <a:r>
              <a:rPr lang="it-IT" sz="1000"/>
              <a:t>)):</a:t>
            </a:r>
          </a:p>
          <a:p>
            <a:r>
              <a:rPr lang="it-IT" sz="1000"/>
              <a:t>                </a:t>
            </a:r>
            <a:r>
              <a:rPr lang="it-IT" sz="1000" err="1"/>
              <a:t>if</a:t>
            </a:r>
            <a:r>
              <a:rPr lang="it-IT" sz="1000"/>
              <a:t>(</a:t>
            </a:r>
            <a:r>
              <a:rPr lang="it-IT" sz="1000" err="1"/>
              <a:t>routes</a:t>
            </a:r>
            <a:r>
              <a:rPr lang="it-IT" sz="1000"/>
              <a:t>[i].</a:t>
            </a:r>
            <a:r>
              <a:rPr lang="it-IT" sz="1000" err="1"/>
              <a:t>get_km</a:t>
            </a:r>
            <a:r>
              <a:rPr lang="it-IT" sz="1000"/>
              <a:t>() &lt; distanza):</a:t>
            </a:r>
          </a:p>
          <a:p>
            <a:r>
              <a:rPr lang="it-IT" sz="1000"/>
              <a:t>                    distanza=</a:t>
            </a:r>
            <a:r>
              <a:rPr lang="it-IT" sz="1000" err="1"/>
              <a:t>routes</a:t>
            </a:r>
            <a:r>
              <a:rPr lang="it-IT" sz="1000"/>
              <a:t>[i].</a:t>
            </a:r>
            <a:r>
              <a:rPr lang="it-IT" sz="1000" err="1"/>
              <a:t>get_km</a:t>
            </a:r>
            <a:r>
              <a:rPr lang="it-IT" sz="1000"/>
              <a:t>()</a:t>
            </a:r>
          </a:p>
          <a:p>
            <a:r>
              <a:rPr lang="it-IT" sz="1000"/>
              <a:t>                    id=i</a:t>
            </a:r>
          </a:p>
          <a:p>
            <a:r>
              <a:rPr lang="it-IT" sz="1000"/>
              <a:t>            </a:t>
            </a:r>
            <a:r>
              <a:rPr lang="it-IT" sz="1000" err="1"/>
              <a:t>route.set_nodi</a:t>
            </a:r>
            <a:r>
              <a:rPr lang="it-IT" sz="1000"/>
              <a:t>(</a:t>
            </a:r>
            <a:r>
              <a:rPr lang="it-IT" sz="1000" err="1"/>
              <a:t>routes</a:t>
            </a:r>
            <a:r>
              <a:rPr lang="it-IT" sz="1000"/>
              <a:t>[id].</a:t>
            </a:r>
            <a:r>
              <a:rPr lang="it-IT" sz="1000" err="1"/>
              <a:t>get_nodi</a:t>
            </a:r>
            <a:r>
              <a:rPr lang="it-IT" sz="1000"/>
              <a:t>())</a:t>
            </a:r>
          </a:p>
          <a:p>
            <a:r>
              <a:rPr lang="it-IT" sz="1000"/>
              <a:t>            route.set_km2(</a:t>
            </a:r>
            <a:r>
              <a:rPr lang="it-IT" sz="1000" err="1"/>
              <a:t>routes</a:t>
            </a:r>
            <a:r>
              <a:rPr lang="it-IT" sz="1000"/>
              <a:t>[id].</a:t>
            </a:r>
            <a:r>
              <a:rPr lang="it-IT" sz="1000" err="1"/>
              <a:t>get_km</a:t>
            </a:r>
            <a:r>
              <a:rPr lang="it-IT" sz="1000"/>
              <a:t>())</a:t>
            </a:r>
          </a:p>
          <a:p>
            <a:r>
              <a:rPr lang="it-IT" sz="1000"/>
              <a:t>            for i in range(0, </a:t>
            </a:r>
            <a:r>
              <a:rPr lang="it-IT" sz="1000" err="1"/>
              <a:t>len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())):</a:t>
            </a:r>
          </a:p>
          <a:p>
            <a:r>
              <a:rPr lang="it-IT" sz="1000"/>
              <a:t>                </a:t>
            </a:r>
            <a:r>
              <a:rPr lang="it-IT" sz="1000" err="1"/>
              <a:t>if</a:t>
            </a:r>
            <a:r>
              <a:rPr lang="it-IT" sz="1000"/>
              <a:t> </a:t>
            </a:r>
            <a:r>
              <a:rPr lang="it-IT" sz="1000" err="1"/>
              <a:t>cluster.get_nodi</a:t>
            </a:r>
            <a:r>
              <a:rPr lang="it-IT" sz="1000"/>
              <a:t>()[i] in </a:t>
            </a:r>
            <a:r>
              <a:rPr lang="it-IT" sz="1000" err="1"/>
              <a:t>route.get_nodi</a:t>
            </a:r>
            <a:r>
              <a:rPr lang="it-IT" sz="1000"/>
              <a:t>():</a:t>
            </a:r>
          </a:p>
          <a:p>
            <a:r>
              <a:rPr lang="it-IT" sz="1000"/>
              <a:t>                    </a:t>
            </a:r>
            <a:r>
              <a:rPr lang="it-IT" sz="1000" err="1"/>
              <a:t>cluster.rimuovi_nodo</a:t>
            </a:r>
            <a:r>
              <a:rPr lang="it-IT" sz="1000"/>
              <a:t>(</a:t>
            </a:r>
            <a:r>
              <a:rPr lang="it-IT" sz="1000" err="1"/>
              <a:t>cluster.get_nodi</a:t>
            </a:r>
            <a:r>
              <a:rPr lang="it-IT" sz="1000"/>
              <a:t>()[i])</a:t>
            </a:r>
          </a:p>
          <a:p>
            <a:r>
              <a:rPr lang="it-IT" sz="1000"/>
              <a:t>                    break</a:t>
            </a:r>
          </a:p>
          <a:p>
            <a:r>
              <a:rPr lang="it-IT" sz="1000"/>
              <a:t> </a:t>
            </a:r>
            <a:r>
              <a:rPr lang="it-IT" sz="1000" err="1"/>
              <a:t>return</a:t>
            </a:r>
            <a:r>
              <a:rPr lang="it-IT" sz="1000"/>
              <a:t> </a:t>
            </a:r>
            <a:r>
              <a:rPr lang="it-IT" sz="1000" err="1"/>
              <a:t>route</a:t>
            </a:r>
            <a:endParaRPr lang="it-IT" sz="100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B935ECA-C776-7AEC-6916-8A13E7DBE653}"/>
              </a:ext>
            </a:extLst>
          </p:cNvPr>
          <p:cNvCxnSpPr>
            <a:cxnSpLocks/>
          </p:cNvCxnSpPr>
          <p:nvPr/>
        </p:nvCxnSpPr>
        <p:spPr>
          <a:xfrm flipV="1">
            <a:off x="6868023" y="2523281"/>
            <a:ext cx="2753638" cy="2973897"/>
          </a:xfrm>
          <a:prstGeom prst="line">
            <a:avLst/>
          </a:prstGeom>
          <a:ln w="57150">
            <a:solidFill>
              <a:srgbClr val="BAD4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D5375A19-83F3-AE5F-415C-C8FD75CFF287}"/>
              </a:ext>
            </a:extLst>
          </p:cNvPr>
          <p:cNvCxnSpPr>
            <a:cxnSpLocks/>
          </p:cNvCxnSpPr>
          <p:nvPr/>
        </p:nvCxnSpPr>
        <p:spPr>
          <a:xfrm>
            <a:off x="7332254" y="5551156"/>
            <a:ext cx="1311969" cy="185696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9A69A0B9-A9AC-043B-9BF2-4B0D473EF1EA}"/>
              </a:ext>
            </a:extLst>
          </p:cNvPr>
          <p:cNvCxnSpPr>
            <a:cxnSpLocks/>
          </p:cNvCxnSpPr>
          <p:nvPr/>
        </p:nvCxnSpPr>
        <p:spPr>
          <a:xfrm flipV="1">
            <a:off x="9547050" y="2815928"/>
            <a:ext cx="597296" cy="2725927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A494EA1C-D283-11E2-7E75-B6D2ACC6B26C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9038059" y="4366964"/>
            <a:ext cx="253602" cy="848232"/>
          </a:xfrm>
          <a:prstGeom prst="line">
            <a:avLst/>
          </a:prstGeom>
          <a:ln w="57150">
            <a:solidFill>
              <a:srgbClr val="78A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785DF0EC-E181-A0E6-BCF6-4B230003E384}"/>
              </a:ext>
            </a:extLst>
          </p:cNvPr>
          <p:cNvCxnSpPr>
            <a:cxnSpLocks/>
          </p:cNvCxnSpPr>
          <p:nvPr/>
        </p:nvCxnSpPr>
        <p:spPr>
          <a:xfrm flipV="1">
            <a:off x="9420249" y="2782574"/>
            <a:ext cx="349576" cy="961074"/>
          </a:xfrm>
          <a:prstGeom prst="line">
            <a:avLst/>
          </a:prstGeom>
          <a:ln w="57150">
            <a:solidFill>
              <a:srgbClr val="78A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19C59F0C-D74B-06EA-4A6E-390B2C35D99B}"/>
              </a:ext>
            </a:extLst>
          </p:cNvPr>
          <p:cNvCxnSpPr>
            <a:cxnSpLocks/>
          </p:cNvCxnSpPr>
          <p:nvPr/>
        </p:nvCxnSpPr>
        <p:spPr>
          <a:xfrm>
            <a:off x="7359153" y="5721520"/>
            <a:ext cx="1311969" cy="185696"/>
          </a:xfrm>
          <a:prstGeom prst="line">
            <a:avLst/>
          </a:prstGeom>
          <a:ln w="57150">
            <a:solidFill>
              <a:srgbClr val="78A1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0B4D8D5C-FC66-A868-48C8-A02E7AB307DB}"/>
              </a:ext>
            </a:extLst>
          </p:cNvPr>
          <p:cNvCxnSpPr>
            <a:cxnSpLocks/>
          </p:cNvCxnSpPr>
          <p:nvPr/>
        </p:nvCxnSpPr>
        <p:spPr>
          <a:xfrm flipV="1">
            <a:off x="9291088" y="4387851"/>
            <a:ext cx="162250" cy="938356"/>
          </a:xfrm>
          <a:prstGeom prst="line">
            <a:avLst/>
          </a:prstGeom>
          <a:ln w="57150">
            <a:solidFill>
              <a:srgbClr val="F2EF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44">
            <a:extLst>
              <a:ext uri="{FF2B5EF4-FFF2-40B4-BE49-F238E27FC236}">
                <a16:creationId xmlns:a16="http://schemas.microsoft.com/office/drawing/2014/main" id="{EFD60D17-ECD4-36B6-ED1A-E12003C37AE7}"/>
              </a:ext>
            </a:extLst>
          </p:cNvPr>
          <p:cNvCxnSpPr>
            <a:cxnSpLocks/>
          </p:cNvCxnSpPr>
          <p:nvPr/>
        </p:nvCxnSpPr>
        <p:spPr>
          <a:xfrm flipV="1">
            <a:off x="6940355" y="4305018"/>
            <a:ext cx="2294315" cy="1237174"/>
          </a:xfrm>
          <a:prstGeom prst="line">
            <a:avLst/>
          </a:prstGeom>
          <a:ln w="57150">
            <a:solidFill>
              <a:srgbClr val="F2EF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FD94BE14-AC6C-8195-D1C8-C4638F4710D7}"/>
              </a:ext>
            </a:extLst>
          </p:cNvPr>
          <p:cNvCxnSpPr>
            <a:cxnSpLocks/>
          </p:cNvCxnSpPr>
          <p:nvPr/>
        </p:nvCxnSpPr>
        <p:spPr>
          <a:xfrm flipV="1">
            <a:off x="9441057" y="2824017"/>
            <a:ext cx="895929" cy="2819987"/>
          </a:xfrm>
          <a:prstGeom prst="line">
            <a:avLst/>
          </a:prstGeom>
          <a:ln w="57150">
            <a:solidFill>
              <a:srgbClr val="F2EF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614B5CD6-6E44-31B8-3A0E-7B49AB18196A}"/>
              </a:ext>
            </a:extLst>
          </p:cNvPr>
          <p:cNvCxnSpPr>
            <a:cxnSpLocks/>
          </p:cNvCxnSpPr>
          <p:nvPr/>
        </p:nvCxnSpPr>
        <p:spPr>
          <a:xfrm>
            <a:off x="7344301" y="5811526"/>
            <a:ext cx="1311969" cy="185696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diritto 53">
            <a:extLst>
              <a:ext uri="{FF2B5EF4-FFF2-40B4-BE49-F238E27FC236}">
                <a16:creationId xmlns:a16="http://schemas.microsoft.com/office/drawing/2014/main" id="{BB6DA329-7D95-FA4F-8BEC-A787B06BED4D}"/>
              </a:ext>
            </a:extLst>
          </p:cNvPr>
          <p:cNvCxnSpPr>
            <a:cxnSpLocks/>
          </p:cNvCxnSpPr>
          <p:nvPr/>
        </p:nvCxnSpPr>
        <p:spPr>
          <a:xfrm flipV="1">
            <a:off x="9451870" y="3843645"/>
            <a:ext cx="1495319" cy="1877875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AF610E44-B3BD-7065-B1A4-352AB6E995C4}"/>
              </a:ext>
            </a:extLst>
          </p:cNvPr>
          <p:cNvCxnSpPr>
            <a:cxnSpLocks/>
          </p:cNvCxnSpPr>
          <p:nvPr/>
        </p:nvCxnSpPr>
        <p:spPr>
          <a:xfrm flipV="1">
            <a:off x="9366221" y="3786011"/>
            <a:ext cx="1486990" cy="321273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diritto 57">
            <a:extLst>
              <a:ext uri="{FF2B5EF4-FFF2-40B4-BE49-F238E27FC236}">
                <a16:creationId xmlns:a16="http://schemas.microsoft.com/office/drawing/2014/main" id="{F7AF8F0D-82B2-148D-5700-4641FE672284}"/>
              </a:ext>
            </a:extLst>
          </p:cNvPr>
          <p:cNvCxnSpPr>
            <a:cxnSpLocks/>
          </p:cNvCxnSpPr>
          <p:nvPr/>
        </p:nvCxnSpPr>
        <p:spPr>
          <a:xfrm flipV="1">
            <a:off x="9499603" y="2858086"/>
            <a:ext cx="385499" cy="1065653"/>
          </a:xfrm>
          <a:prstGeom prst="line">
            <a:avLst/>
          </a:prstGeom>
          <a:ln w="57150">
            <a:solidFill>
              <a:srgbClr val="F2A8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B7F13307-8231-CFAD-DA36-87E84DAA830C}"/>
              </a:ext>
            </a:extLst>
          </p:cNvPr>
          <p:cNvCxnSpPr>
            <a:cxnSpLocks/>
          </p:cNvCxnSpPr>
          <p:nvPr/>
        </p:nvCxnSpPr>
        <p:spPr>
          <a:xfrm>
            <a:off x="7233886" y="5628090"/>
            <a:ext cx="1311969" cy="185696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8169374D-5725-3846-F410-7DDDC0405F58}"/>
              </a:ext>
            </a:extLst>
          </p:cNvPr>
          <p:cNvCxnSpPr>
            <a:cxnSpLocks/>
          </p:cNvCxnSpPr>
          <p:nvPr/>
        </p:nvCxnSpPr>
        <p:spPr>
          <a:xfrm flipH="1">
            <a:off x="8829930" y="4410088"/>
            <a:ext cx="303227" cy="88317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diritto 63">
            <a:extLst>
              <a:ext uri="{FF2B5EF4-FFF2-40B4-BE49-F238E27FC236}">
                <a16:creationId xmlns:a16="http://schemas.microsoft.com/office/drawing/2014/main" id="{7EFBF836-73C8-F637-8FA1-E7B1C578A340}"/>
              </a:ext>
            </a:extLst>
          </p:cNvPr>
          <p:cNvCxnSpPr>
            <a:cxnSpLocks/>
          </p:cNvCxnSpPr>
          <p:nvPr/>
        </p:nvCxnSpPr>
        <p:spPr>
          <a:xfrm flipH="1">
            <a:off x="9441973" y="3707238"/>
            <a:ext cx="1366398" cy="301043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ttore diritto 65">
            <a:extLst>
              <a:ext uri="{FF2B5EF4-FFF2-40B4-BE49-F238E27FC236}">
                <a16:creationId xmlns:a16="http://schemas.microsoft.com/office/drawing/2014/main" id="{21190B43-689D-D4B9-A872-0CD5C14979EE}"/>
              </a:ext>
            </a:extLst>
          </p:cNvPr>
          <p:cNvCxnSpPr>
            <a:cxnSpLocks/>
          </p:cNvCxnSpPr>
          <p:nvPr/>
        </p:nvCxnSpPr>
        <p:spPr>
          <a:xfrm flipH="1" flipV="1">
            <a:off x="10422359" y="2815928"/>
            <a:ext cx="386012" cy="641594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8FFFD59E-1856-872F-4F10-DB1A9BFE4D74}"/>
              </a:ext>
            </a:extLst>
          </p:cNvPr>
          <p:cNvSpPr/>
          <p:nvPr/>
        </p:nvSpPr>
        <p:spPr>
          <a:xfrm>
            <a:off x="7177548" y="3864077"/>
            <a:ext cx="3883742" cy="2508395"/>
          </a:xfrm>
          <a:custGeom>
            <a:avLst/>
            <a:gdLst>
              <a:gd name="connsiteX0" fmla="*/ 0 w 3883742"/>
              <a:gd name="connsiteY0" fmla="*/ 1877962 h 2508395"/>
              <a:gd name="connsiteX1" fmla="*/ 2054942 w 3883742"/>
              <a:gd name="connsiteY1" fmla="*/ 2399071 h 2508395"/>
              <a:gd name="connsiteX2" fmla="*/ 3883742 w 3883742"/>
              <a:gd name="connsiteY2" fmla="*/ 0 h 250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3742" h="2508395">
                <a:moveTo>
                  <a:pt x="0" y="1877962"/>
                </a:moveTo>
                <a:cubicBezTo>
                  <a:pt x="703826" y="2295013"/>
                  <a:pt x="1407652" y="2712065"/>
                  <a:pt x="2054942" y="2399071"/>
                </a:cubicBezTo>
                <a:cubicBezTo>
                  <a:pt x="2702232" y="2086077"/>
                  <a:pt x="3292987" y="1043038"/>
                  <a:pt x="3883742" y="0"/>
                </a:cubicBez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3" name="Connettore diritto 72">
            <a:extLst>
              <a:ext uri="{FF2B5EF4-FFF2-40B4-BE49-F238E27FC236}">
                <a16:creationId xmlns:a16="http://schemas.microsoft.com/office/drawing/2014/main" id="{A99A275C-6AF7-71D0-BDD7-7C3506F3176E}"/>
              </a:ext>
            </a:extLst>
          </p:cNvPr>
          <p:cNvCxnSpPr>
            <a:cxnSpLocks/>
          </p:cNvCxnSpPr>
          <p:nvPr/>
        </p:nvCxnSpPr>
        <p:spPr>
          <a:xfrm flipH="1">
            <a:off x="9160544" y="4278573"/>
            <a:ext cx="234908" cy="1045886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EA4F7DC6-5388-A065-EAC8-5B81975857B4}"/>
              </a:ext>
            </a:extLst>
          </p:cNvPr>
          <p:cNvCxnSpPr>
            <a:cxnSpLocks/>
          </p:cNvCxnSpPr>
          <p:nvPr/>
        </p:nvCxnSpPr>
        <p:spPr>
          <a:xfrm flipV="1">
            <a:off x="9397133" y="3789852"/>
            <a:ext cx="1417939" cy="1901134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diritto 73">
            <a:extLst>
              <a:ext uri="{FF2B5EF4-FFF2-40B4-BE49-F238E27FC236}">
                <a16:creationId xmlns:a16="http://schemas.microsoft.com/office/drawing/2014/main" id="{2133A875-9AFD-9D9C-BC48-E56C01F04B3F}"/>
              </a:ext>
            </a:extLst>
          </p:cNvPr>
          <p:cNvCxnSpPr>
            <a:cxnSpLocks/>
          </p:cNvCxnSpPr>
          <p:nvPr/>
        </p:nvCxnSpPr>
        <p:spPr>
          <a:xfrm flipH="1">
            <a:off x="9263412" y="2727096"/>
            <a:ext cx="378746" cy="991691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7F58B9BF-970A-03F2-11D2-6DA21E867633}"/>
              </a:ext>
            </a:extLst>
          </p:cNvPr>
          <p:cNvCxnSpPr>
            <a:cxnSpLocks/>
          </p:cNvCxnSpPr>
          <p:nvPr/>
        </p:nvCxnSpPr>
        <p:spPr>
          <a:xfrm flipV="1">
            <a:off x="6858211" y="4156933"/>
            <a:ext cx="2333435" cy="1348441"/>
          </a:xfrm>
          <a:prstGeom prst="line">
            <a:avLst/>
          </a:prstGeom>
          <a:ln w="57150">
            <a:solidFill>
              <a:srgbClr val="6A40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83DA95A6-7A9F-5A93-E5D1-B8844F749638}"/>
              </a:ext>
            </a:extLst>
          </p:cNvPr>
          <p:cNvCxnSpPr>
            <a:cxnSpLocks/>
          </p:cNvCxnSpPr>
          <p:nvPr/>
        </p:nvCxnSpPr>
        <p:spPr>
          <a:xfrm flipV="1">
            <a:off x="9414230" y="2684376"/>
            <a:ext cx="272980" cy="984191"/>
          </a:xfrm>
          <a:prstGeom prst="line">
            <a:avLst/>
          </a:prstGeom>
          <a:ln w="57150">
            <a:solidFill>
              <a:srgbClr val="6A409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igura a mano libera: forma 12">
            <a:extLst>
              <a:ext uri="{FF2B5EF4-FFF2-40B4-BE49-F238E27FC236}">
                <a16:creationId xmlns:a16="http://schemas.microsoft.com/office/drawing/2014/main" id="{0E208D98-2400-3D3D-209A-9E525D67039B}"/>
              </a:ext>
            </a:extLst>
          </p:cNvPr>
          <p:cNvSpPr/>
          <p:nvPr/>
        </p:nvSpPr>
        <p:spPr>
          <a:xfrm>
            <a:off x="7329948" y="4016477"/>
            <a:ext cx="3883742" cy="2508395"/>
          </a:xfrm>
          <a:custGeom>
            <a:avLst/>
            <a:gdLst>
              <a:gd name="connsiteX0" fmla="*/ 0 w 3883742"/>
              <a:gd name="connsiteY0" fmla="*/ 1877962 h 2508395"/>
              <a:gd name="connsiteX1" fmla="*/ 2054942 w 3883742"/>
              <a:gd name="connsiteY1" fmla="*/ 2399071 h 2508395"/>
              <a:gd name="connsiteX2" fmla="*/ 3883742 w 3883742"/>
              <a:gd name="connsiteY2" fmla="*/ 0 h 250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3742" h="2508395">
                <a:moveTo>
                  <a:pt x="0" y="1877962"/>
                </a:moveTo>
                <a:cubicBezTo>
                  <a:pt x="703826" y="2295013"/>
                  <a:pt x="1407652" y="2712065"/>
                  <a:pt x="2054942" y="2399071"/>
                </a:cubicBezTo>
                <a:cubicBezTo>
                  <a:pt x="2702232" y="2086077"/>
                  <a:pt x="3292987" y="1043038"/>
                  <a:pt x="3883742" y="0"/>
                </a:cubicBezTo>
              </a:path>
            </a:pathLst>
          </a:custGeom>
          <a:noFill/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5183A11-EF5D-26FE-ED2A-8E1A392A2F03}"/>
              </a:ext>
            </a:extLst>
          </p:cNvPr>
          <p:cNvCxnSpPr>
            <a:cxnSpLocks/>
          </p:cNvCxnSpPr>
          <p:nvPr/>
        </p:nvCxnSpPr>
        <p:spPr>
          <a:xfrm flipH="1" flipV="1">
            <a:off x="10654261" y="2651773"/>
            <a:ext cx="386012" cy="641594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FCA362E5-DEB9-83D9-6035-8FABA9BE43B5}"/>
              </a:ext>
            </a:extLst>
          </p:cNvPr>
          <p:cNvSpPr/>
          <p:nvPr/>
        </p:nvSpPr>
        <p:spPr>
          <a:xfrm>
            <a:off x="7382570" y="4168877"/>
            <a:ext cx="3883742" cy="2508395"/>
          </a:xfrm>
          <a:custGeom>
            <a:avLst/>
            <a:gdLst>
              <a:gd name="connsiteX0" fmla="*/ 0 w 3883742"/>
              <a:gd name="connsiteY0" fmla="*/ 1877962 h 2508395"/>
              <a:gd name="connsiteX1" fmla="*/ 2054942 w 3883742"/>
              <a:gd name="connsiteY1" fmla="*/ 2399071 h 2508395"/>
              <a:gd name="connsiteX2" fmla="*/ 3883742 w 3883742"/>
              <a:gd name="connsiteY2" fmla="*/ 0 h 250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83742" h="2508395">
                <a:moveTo>
                  <a:pt x="0" y="1877962"/>
                </a:moveTo>
                <a:cubicBezTo>
                  <a:pt x="703826" y="2295013"/>
                  <a:pt x="1407652" y="2712065"/>
                  <a:pt x="2054942" y="2399071"/>
                </a:cubicBezTo>
                <a:cubicBezTo>
                  <a:pt x="2702232" y="2086077"/>
                  <a:pt x="3292987" y="1043038"/>
                  <a:pt x="3883742" y="0"/>
                </a:cubicBezTo>
              </a:path>
            </a:pathLst>
          </a:custGeom>
          <a:noFill/>
          <a:ln w="57150">
            <a:solidFill>
              <a:srgbClr val="6DDDA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0EDCDB7-3418-4665-A793-B78269CF22C4}"/>
              </a:ext>
            </a:extLst>
          </p:cNvPr>
          <p:cNvCxnSpPr>
            <a:cxnSpLocks/>
          </p:cNvCxnSpPr>
          <p:nvPr/>
        </p:nvCxnSpPr>
        <p:spPr>
          <a:xfrm flipV="1">
            <a:off x="9395452" y="3782044"/>
            <a:ext cx="1336601" cy="1837877"/>
          </a:xfrm>
          <a:prstGeom prst="line">
            <a:avLst/>
          </a:prstGeom>
          <a:ln w="57150">
            <a:solidFill>
              <a:srgbClr val="6DD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D14C53B6-D902-98B2-3D7C-4DD03248F1AD}"/>
              </a:ext>
            </a:extLst>
          </p:cNvPr>
          <p:cNvCxnSpPr>
            <a:cxnSpLocks/>
          </p:cNvCxnSpPr>
          <p:nvPr/>
        </p:nvCxnSpPr>
        <p:spPr>
          <a:xfrm flipV="1">
            <a:off x="9391548" y="2850278"/>
            <a:ext cx="550969" cy="2531191"/>
          </a:xfrm>
          <a:prstGeom prst="line">
            <a:avLst/>
          </a:prstGeom>
          <a:ln w="57150">
            <a:solidFill>
              <a:srgbClr val="6DDD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AD0D1A56-7984-2E44-2798-F04979EE088C}"/>
              </a:ext>
            </a:extLst>
          </p:cNvPr>
          <p:cNvCxnSpPr>
            <a:cxnSpLocks/>
          </p:cNvCxnSpPr>
          <p:nvPr/>
        </p:nvCxnSpPr>
        <p:spPr>
          <a:xfrm>
            <a:off x="7352072" y="5693970"/>
            <a:ext cx="1257041" cy="143099"/>
          </a:xfrm>
          <a:prstGeom prst="line">
            <a:avLst/>
          </a:prstGeom>
          <a:ln w="57150">
            <a:solidFill>
              <a:srgbClr val="E37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D88218CC-1443-4398-5069-56054EBE2218}"/>
              </a:ext>
            </a:extLst>
          </p:cNvPr>
          <p:cNvCxnSpPr>
            <a:cxnSpLocks/>
          </p:cNvCxnSpPr>
          <p:nvPr/>
        </p:nvCxnSpPr>
        <p:spPr>
          <a:xfrm flipV="1">
            <a:off x="9416094" y="3793012"/>
            <a:ext cx="1315959" cy="1765566"/>
          </a:xfrm>
          <a:prstGeom prst="line">
            <a:avLst/>
          </a:prstGeom>
          <a:ln w="57150">
            <a:solidFill>
              <a:srgbClr val="E37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15E088EA-83D3-AFD6-A74A-7B7B1742E610}"/>
              </a:ext>
            </a:extLst>
          </p:cNvPr>
          <p:cNvCxnSpPr>
            <a:cxnSpLocks/>
          </p:cNvCxnSpPr>
          <p:nvPr/>
        </p:nvCxnSpPr>
        <p:spPr>
          <a:xfrm flipH="1" flipV="1">
            <a:off x="10667035" y="2523281"/>
            <a:ext cx="436012" cy="699660"/>
          </a:xfrm>
          <a:prstGeom prst="line">
            <a:avLst/>
          </a:prstGeom>
          <a:ln w="57150">
            <a:solidFill>
              <a:srgbClr val="E37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56A9DA59-C4D4-A82C-194A-D67DAEBB3B60}"/>
              </a:ext>
            </a:extLst>
          </p:cNvPr>
          <p:cNvSpPr/>
          <p:nvPr/>
        </p:nvSpPr>
        <p:spPr>
          <a:xfrm>
            <a:off x="3120970" y="549497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si ha un cluster con un utente che va da solo a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si crea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con solo l’utente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endParaRPr lang="it-IT" sz="1000">
              <a:solidFill>
                <a:schemeClr val="tx1"/>
              </a:solidFill>
            </a:endParaRP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4F10DC4B-C150-97C2-DE96-E31DF30858CC}"/>
              </a:ext>
            </a:extLst>
          </p:cNvPr>
          <p:cNvSpPr/>
          <p:nvPr/>
        </p:nvSpPr>
        <p:spPr>
          <a:xfrm>
            <a:off x="3124876" y="1565098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Altrimenti ciclo il cluster per trovare l’autista e inserirlo in prima posizione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3A117870-DEA4-43E7-A6F2-ECC2167F7205}"/>
              </a:ext>
            </a:extLst>
          </p:cNvPr>
          <p:cNvSpPr/>
          <p:nvPr/>
        </p:nvSpPr>
        <p:spPr>
          <a:xfrm>
            <a:off x="3140797" y="2547156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Successivamente ciclo il cluster per trovare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e inserirlo in seconda posizione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7" name="Elemento grafico 35" descr="Freccia linea: curva antioraria con riempimento a tinta unita">
            <a:extLst>
              <a:ext uri="{FF2B5EF4-FFF2-40B4-BE49-F238E27FC236}">
                <a16:creationId xmlns:a16="http://schemas.microsoft.com/office/drawing/2014/main" id="{65FD42C2-E2C8-B5A9-E41F-0BD63BE53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939617">
            <a:off x="2518896" y="2840664"/>
            <a:ext cx="636297" cy="705462"/>
          </a:xfrm>
          <a:prstGeom prst="rect">
            <a:avLst/>
          </a:prstGeom>
        </p:spPr>
      </p:pic>
      <p:sp>
        <p:nvSpPr>
          <p:cNvPr id="38" name="Rettangolo con angoli arrotondati 37">
            <a:extLst>
              <a:ext uri="{FF2B5EF4-FFF2-40B4-BE49-F238E27FC236}">
                <a16:creationId xmlns:a16="http://schemas.microsoft.com/office/drawing/2014/main" id="{08B8F3D4-EAD0-B9F3-7792-F311A1175F58}"/>
              </a:ext>
            </a:extLst>
          </p:cNvPr>
          <p:cNvSpPr/>
          <p:nvPr/>
        </p:nvSpPr>
        <p:spPr>
          <a:xfrm>
            <a:off x="3189051" y="3771603"/>
            <a:ext cx="2006236" cy="638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Uno alla volta aggiungo ciascun nodo passeggero del cluster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nelle possibili posizioni tra l’autista e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endParaRPr lang="it-IT" sz="1000">
              <a:solidFill>
                <a:schemeClr val="tx1"/>
              </a:solidFill>
            </a:endParaRP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6E7C5AB9-4898-D9EB-71EB-32166175EA6D}"/>
              </a:ext>
            </a:extLst>
          </p:cNvPr>
          <p:cNvSpPr/>
          <p:nvPr/>
        </p:nvSpPr>
        <p:spPr>
          <a:xfrm>
            <a:off x="3185443" y="4701298"/>
            <a:ext cx="2006236" cy="6384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Tra l’insieme delle possibili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generate per ogni passeggero mantengo solo quella che mi minimizza i km percorsi.</a:t>
            </a:r>
          </a:p>
        </p:txBody>
      </p:sp>
      <p:pic>
        <p:nvPicPr>
          <p:cNvPr id="40" name="Elemento grafico 39" descr="Freccia linea: curva oraria con riempimento a tinta unita">
            <a:extLst>
              <a:ext uri="{FF2B5EF4-FFF2-40B4-BE49-F238E27FC236}">
                <a16:creationId xmlns:a16="http://schemas.microsoft.com/office/drawing/2014/main" id="{B6250E7B-D931-232B-B36E-1B19265D489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551595">
            <a:off x="2547958" y="3313514"/>
            <a:ext cx="669677" cy="669677"/>
          </a:xfrm>
          <a:prstGeom prst="rect">
            <a:avLst/>
          </a:prstGeom>
        </p:spPr>
      </p:pic>
      <p:pic>
        <p:nvPicPr>
          <p:cNvPr id="41" name="Elemento grafico 40" descr="Freccia linea: curva oraria con riempimento a tinta unita">
            <a:extLst>
              <a:ext uri="{FF2B5EF4-FFF2-40B4-BE49-F238E27FC236}">
                <a16:creationId xmlns:a16="http://schemas.microsoft.com/office/drawing/2014/main" id="{8C50EC10-4885-F855-95F1-686B26D2BE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551595">
            <a:off x="2473004" y="-5080"/>
            <a:ext cx="753709" cy="753709"/>
          </a:xfrm>
          <a:prstGeom prst="rect">
            <a:avLst/>
          </a:prstGeom>
        </p:spPr>
      </p:pic>
      <p:pic>
        <p:nvPicPr>
          <p:cNvPr id="43" name="Elemento grafico 42" descr="Freccia linea: curva oraria con riempimento a tinta unita">
            <a:extLst>
              <a:ext uri="{FF2B5EF4-FFF2-40B4-BE49-F238E27FC236}">
                <a16:creationId xmlns:a16="http://schemas.microsoft.com/office/drawing/2014/main" id="{8B0BC55F-CFE5-A260-8664-E9920765B5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551595">
            <a:off x="2390270" y="1061727"/>
            <a:ext cx="753709" cy="753709"/>
          </a:xfrm>
          <a:prstGeom prst="rect">
            <a:avLst/>
          </a:prstGeom>
        </p:spPr>
      </p:pic>
      <p:pic>
        <p:nvPicPr>
          <p:cNvPr id="46" name="Elemento grafico 35" descr="Freccia linea: curva antioraria con riempimento a tinta unita">
            <a:extLst>
              <a:ext uri="{FF2B5EF4-FFF2-40B4-BE49-F238E27FC236}">
                <a16:creationId xmlns:a16="http://schemas.microsoft.com/office/drawing/2014/main" id="{E8AE78CF-B092-5D35-E3E5-81E496853C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939617">
            <a:off x="2480339" y="4728081"/>
            <a:ext cx="636297" cy="705462"/>
          </a:xfrm>
          <a:prstGeom prst="rect">
            <a:avLst/>
          </a:prstGeom>
        </p:spPr>
      </p:pic>
      <p:pic>
        <p:nvPicPr>
          <p:cNvPr id="26" name="Picture 36" descr="outline drawing house front elevation view. 11577269 PNG">
            <a:extLst>
              <a:ext uri="{FF2B5EF4-FFF2-40B4-BE49-F238E27FC236}">
                <a16:creationId xmlns:a16="http://schemas.microsoft.com/office/drawing/2014/main" id="{78AC0DED-093D-5D6C-D60B-C9E942C8A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383" y="5251173"/>
            <a:ext cx="687214" cy="56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97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7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2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8" fill="hold">
                      <p:stCondLst>
                        <p:cond delay="indefinite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8" fill="hold">
                      <p:stCondLst>
                        <p:cond delay="indefinite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7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2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13" grpId="0" animBg="1"/>
      <p:bldP spid="13" grpId="1" animBg="1"/>
      <p:bldP spid="15" grpId="0" animBg="1"/>
      <p:bldP spid="1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18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464DAA5-D386-0274-E561-4E9BE12A236F}"/>
              </a:ext>
            </a:extLst>
          </p:cNvPr>
          <p:cNvSpPr txBox="1"/>
          <p:nvPr/>
        </p:nvSpPr>
        <p:spPr>
          <a:xfrm>
            <a:off x="500010" y="1997839"/>
            <a:ext cx="826531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/>
              <a:t>import </a:t>
            </a:r>
            <a:r>
              <a:rPr lang="it-IT" sz="1500" err="1"/>
              <a:t>matplotlib.pyplot</a:t>
            </a:r>
            <a:r>
              <a:rPr lang="it-IT" sz="1500"/>
              <a:t> </a:t>
            </a:r>
            <a:r>
              <a:rPr lang="it-IT" sz="1500" err="1"/>
              <a:t>as</a:t>
            </a:r>
            <a:r>
              <a:rPr lang="it-IT" sz="1500"/>
              <a:t> </a:t>
            </a:r>
            <a:r>
              <a:rPr lang="it-IT" sz="1500" err="1"/>
              <a:t>plt</a:t>
            </a:r>
            <a:endParaRPr lang="it-IT" sz="1500"/>
          </a:p>
          <a:p>
            <a:endParaRPr lang="it-IT" sz="1500"/>
          </a:p>
          <a:p>
            <a:r>
              <a:rPr lang="it-IT" sz="1500" err="1"/>
              <a:t>def</a:t>
            </a:r>
            <a:r>
              <a:rPr lang="it-IT" sz="1500"/>
              <a:t> grafico(</a:t>
            </a:r>
            <a:r>
              <a:rPr lang="it-IT" sz="1500" err="1"/>
              <a:t>lista_nodi</a:t>
            </a:r>
            <a:r>
              <a:rPr lang="it-IT" sz="1500"/>
              <a:t>, </a:t>
            </a:r>
            <a:r>
              <a:rPr lang="it-IT" sz="1500" err="1"/>
              <a:t>lista_fermate</a:t>
            </a:r>
            <a:r>
              <a:rPr lang="it-IT" sz="1500"/>
              <a:t>, </a:t>
            </a:r>
            <a:r>
              <a:rPr lang="it-IT" sz="1500" err="1"/>
              <a:t>lista_route</a:t>
            </a:r>
            <a:r>
              <a:rPr lang="it-IT" sz="1500"/>
              <a:t>, </a:t>
            </a:r>
            <a:r>
              <a:rPr lang="it-IT" sz="1500" err="1"/>
              <a:t>nomefile</a:t>
            </a:r>
            <a:r>
              <a:rPr lang="it-IT" sz="1500"/>
              <a:t>):</a:t>
            </a:r>
          </a:p>
          <a:p>
            <a:endParaRPr lang="it-IT" sz="1500"/>
          </a:p>
          <a:p>
            <a:r>
              <a:rPr lang="it-IT" sz="1500"/>
              <a:t>    </a:t>
            </a:r>
            <a:r>
              <a:rPr lang="it-IT" sz="1500" err="1"/>
              <a:t>plt.figure</a:t>
            </a:r>
            <a:r>
              <a:rPr lang="it-IT" sz="1500"/>
              <a:t>(</a:t>
            </a:r>
            <a:r>
              <a:rPr lang="it-IT" sz="1500" err="1"/>
              <a:t>figsize</a:t>
            </a:r>
            <a:r>
              <a:rPr lang="it-IT" sz="1500"/>
              <a:t>=(30, 30))</a:t>
            </a:r>
          </a:p>
          <a:p>
            <a:r>
              <a:rPr lang="it-IT" sz="1500"/>
              <a:t>    </a:t>
            </a:r>
            <a:r>
              <a:rPr lang="it-IT" sz="1500" err="1"/>
              <a:t>plt.grid</a:t>
            </a:r>
            <a:r>
              <a:rPr lang="it-IT" sz="1500"/>
              <a:t>()</a:t>
            </a:r>
          </a:p>
          <a:p>
            <a:r>
              <a:rPr lang="it-IT" sz="1500"/>
              <a:t>    </a:t>
            </a:r>
            <a:r>
              <a:rPr lang="it-IT" sz="1500" err="1"/>
              <a:t>plt.xticks</a:t>
            </a:r>
            <a:r>
              <a:rPr lang="it-IT" sz="1500"/>
              <a:t>(range(0, 1001, 50))</a:t>
            </a:r>
          </a:p>
          <a:p>
            <a:r>
              <a:rPr lang="it-IT" sz="1500"/>
              <a:t>    </a:t>
            </a:r>
            <a:r>
              <a:rPr lang="it-IT" sz="1500" err="1"/>
              <a:t>plt.yticks</a:t>
            </a:r>
            <a:r>
              <a:rPr lang="it-IT" sz="1500"/>
              <a:t>(range(0, 1001, 50))</a:t>
            </a:r>
          </a:p>
          <a:p>
            <a:endParaRPr lang="it-IT" sz="1500"/>
          </a:p>
          <a:p>
            <a:r>
              <a:rPr lang="it-IT" sz="1500"/>
              <a:t>    for </a:t>
            </a:r>
            <a:r>
              <a:rPr lang="it-IT" sz="1500" err="1"/>
              <a:t>el</a:t>
            </a:r>
            <a:r>
              <a:rPr lang="it-IT" sz="1500"/>
              <a:t> in </a:t>
            </a:r>
            <a:r>
              <a:rPr lang="it-IT" sz="1500" err="1"/>
              <a:t>lista_nodi</a:t>
            </a:r>
            <a:r>
              <a:rPr lang="it-IT" sz="1500"/>
              <a:t>:</a:t>
            </a:r>
          </a:p>
          <a:p>
            <a:r>
              <a:rPr lang="it-IT" sz="1500"/>
              <a:t>        </a:t>
            </a:r>
            <a:r>
              <a:rPr lang="it-IT" sz="1500" err="1"/>
              <a:t>plt.plot</a:t>
            </a:r>
            <a:r>
              <a:rPr lang="it-IT" sz="1500"/>
              <a:t>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(), color='</a:t>
            </a:r>
            <a:r>
              <a:rPr lang="it-IT" sz="1500" err="1"/>
              <a:t>pink</a:t>
            </a:r>
            <a:r>
              <a:rPr lang="it-IT" sz="1500"/>
              <a:t>', marker='o')</a:t>
            </a:r>
          </a:p>
          <a:p>
            <a:r>
              <a:rPr lang="it-IT" sz="1500"/>
              <a:t>        </a:t>
            </a:r>
            <a:r>
              <a:rPr lang="it-IT" sz="1500" err="1"/>
              <a:t>plt.annotate</a:t>
            </a:r>
            <a:r>
              <a:rPr lang="it-IT" sz="1500"/>
              <a:t>(</a:t>
            </a:r>
            <a:r>
              <a:rPr lang="it-IT" sz="1500" err="1"/>
              <a:t>el.get_id</a:t>
            </a:r>
            <a:r>
              <a:rPr lang="it-IT" sz="1500"/>
              <a:t>(), 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()), </a:t>
            </a:r>
            <a:r>
              <a:rPr lang="it-IT" sz="1500" err="1"/>
              <a:t>textcoords</a:t>
            </a:r>
            <a:r>
              <a:rPr lang="it-IT" sz="1500"/>
              <a:t>="offset points", </a:t>
            </a:r>
            <a:r>
              <a:rPr lang="it-IT" sz="1500" err="1"/>
              <a:t>xytext</a:t>
            </a:r>
            <a:r>
              <a:rPr lang="it-IT" sz="1500"/>
              <a:t>=(0,10), ha='center’)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6930736" y="2308735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Impostiamo le dimensioni del grafico in uscita e la visualizzazione a griglia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C4F7BA-1C27-4DF6-769F-11C1F50786A2}"/>
              </a:ext>
            </a:extLst>
          </p:cNvPr>
          <p:cNvSpPr txBox="1"/>
          <p:nvPr/>
        </p:nvSpPr>
        <p:spPr>
          <a:xfrm>
            <a:off x="8765329" y="3775249"/>
            <a:ext cx="3002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In rosa grafichiamo le case di coloro che si spostano tramite mezzi pubblici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 flipV="1">
            <a:off x="3138055" y="2750585"/>
            <a:ext cx="3792681" cy="797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A0EF003D-5FE1-89B4-AEB2-87C3CB2DB3FD}"/>
              </a:ext>
            </a:extLst>
          </p:cNvPr>
          <p:cNvCxnSpPr>
            <a:cxnSpLocks/>
          </p:cNvCxnSpPr>
          <p:nvPr/>
        </p:nvCxnSpPr>
        <p:spPr>
          <a:xfrm flipV="1">
            <a:off x="8370475" y="4447309"/>
            <a:ext cx="530456" cy="25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Picture 16" descr="Training - Free education icons">
            <a:extLst>
              <a:ext uri="{FF2B5EF4-FFF2-40B4-BE49-F238E27FC236}">
                <a16:creationId xmlns:a16="http://schemas.microsoft.com/office/drawing/2014/main" id="{A6DB05E7-67D7-8BB8-FD1B-2D6163B29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220" y="516888"/>
            <a:ext cx="1070860" cy="107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3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19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464DAA5-D386-0274-E561-4E9BE12A236F}"/>
              </a:ext>
            </a:extLst>
          </p:cNvPr>
          <p:cNvSpPr txBox="1"/>
          <p:nvPr/>
        </p:nvSpPr>
        <p:spPr>
          <a:xfrm>
            <a:off x="247316" y="1380744"/>
            <a:ext cx="826531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/>
              <a:t> </a:t>
            </a:r>
            <a:r>
              <a:rPr lang="it-IT" sz="1500"/>
              <a:t>for </a:t>
            </a:r>
            <a:r>
              <a:rPr lang="it-IT" sz="1500" err="1"/>
              <a:t>el</a:t>
            </a:r>
            <a:r>
              <a:rPr lang="it-IT" sz="1500"/>
              <a:t> in </a:t>
            </a:r>
            <a:r>
              <a:rPr lang="it-IT" sz="1500" err="1"/>
              <a:t>lista_route</a:t>
            </a:r>
            <a:r>
              <a:rPr lang="it-IT" sz="1500"/>
              <a:t>:</a:t>
            </a:r>
          </a:p>
          <a:p>
            <a:r>
              <a:rPr lang="it-IT" sz="1500"/>
              <a:t>        lista=</a:t>
            </a:r>
            <a:r>
              <a:rPr lang="it-IT" sz="1500" err="1"/>
              <a:t>el.get_nodi</a:t>
            </a:r>
            <a:r>
              <a:rPr lang="it-IT" sz="1500"/>
              <a:t>()</a:t>
            </a:r>
          </a:p>
          <a:p>
            <a:r>
              <a:rPr lang="it-IT" sz="1500"/>
              <a:t>        </a:t>
            </a:r>
            <a:r>
              <a:rPr lang="it-IT" sz="1500" err="1"/>
              <a:t>lista_x</a:t>
            </a:r>
            <a:r>
              <a:rPr lang="it-IT" sz="1500"/>
              <a:t>=[]</a:t>
            </a:r>
          </a:p>
          <a:p>
            <a:r>
              <a:rPr lang="it-IT" sz="1500"/>
              <a:t>        </a:t>
            </a:r>
            <a:r>
              <a:rPr lang="it-IT" sz="1500" err="1"/>
              <a:t>lista_y</a:t>
            </a:r>
            <a:r>
              <a:rPr lang="it-IT" sz="1500"/>
              <a:t>=[]</a:t>
            </a:r>
          </a:p>
          <a:p>
            <a:r>
              <a:rPr lang="it-IT" sz="1500"/>
              <a:t>        </a:t>
            </a:r>
            <a:r>
              <a:rPr lang="it-IT" sz="1500" err="1"/>
              <a:t>lista_i</a:t>
            </a:r>
            <a:r>
              <a:rPr lang="it-IT" sz="1500"/>
              <a:t>=[]</a:t>
            </a:r>
          </a:p>
          <a:p>
            <a:r>
              <a:rPr lang="it-IT" sz="1500"/>
              <a:t>        for el2 in lista:</a:t>
            </a:r>
          </a:p>
          <a:p>
            <a:r>
              <a:rPr lang="it-IT" sz="1500"/>
              <a:t>            </a:t>
            </a:r>
            <a:r>
              <a:rPr lang="it-IT" sz="1500" err="1"/>
              <a:t>lista_x.append</a:t>
            </a:r>
            <a:r>
              <a:rPr lang="it-IT" sz="1500"/>
              <a:t>(el2.get_x())</a:t>
            </a:r>
          </a:p>
          <a:p>
            <a:r>
              <a:rPr lang="it-IT" sz="1500"/>
              <a:t>            </a:t>
            </a:r>
            <a:r>
              <a:rPr lang="it-IT" sz="1500" err="1"/>
              <a:t>lista_y.append</a:t>
            </a:r>
            <a:r>
              <a:rPr lang="it-IT" sz="1500"/>
              <a:t>(el2.get_y())</a:t>
            </a:r>
          </a:p>
          <a:p>
            <a:r>
              <a:rPr lang="it-IT" sz="1500"/>
              <a:t>            </a:t>
            </a:r>
            <a:r>
              <a:rPr lang="it-IT" sz="1500" err="1"/>
              <a:t>lista_i.append</a:t>
            </a:r>
            <a:r>
              <a:rPr lang="it-IT" sz="1500"/>
              <a:t>(el2.get_id())</a:t>
            </a:r>
          </a:p>
          <a:p>
            <a:r>
              <a:rPr lang="it-IT" sz="1500"/>
              <a:t>        </a:t>
            </a:r>
            <a:r>
              <a:rPr lang="it-IT" sz="1500" err="1"/>
              <a:t>plt.plot</a:t>
            </a:r>
            <a:r>
              <a:rPr lang="it-IT" sz="1500"/>
              <a:t>(</a:t>
            </a:r>
            <a:r>
              <a:rPr lang="it-IT" sz="1500" err="1"/>
              <a:t>lista_x</a:t>
            </a:r>
            <a:r>
              <a:rPr lang="it-IT" sz="1500"/>
              <a:t>, </a:t>
            </a:r>
            <a:r>
              <a:rPr lang="it-IT" sz="1500" err="1"/>
              <a:t>lista_y</a:t>
            </a:r>
            <a:r>
              <a:rPr lang="it-IT" sz="1500"/>
              <a:t>, color='blue', marker='o', </a:t>
            </a:r>
            <a:r>
              <a:rPr lang="it-IT" sz="1500" err="1"/>
              <a:t>linewidth</a:t>
            </a:r>
            <a:r>
              <a:rPr lang="it-IT" sz="1500"/>
              <a:t>=0.5)</a:t>
            </a:r>
          </a:p>
          <a:p>
            <a:r>
              <a:rPr lang="it-IT" sz="1500"/>
              <a:t>        for i, label in enumerate(</a:t>
            </a:r>
            <a:r>
              <a:rPr lang="it-IT" sz="1500" err="1"/>
              <a:t>lista_i</a:t>
            </a:r>
            <a:r>
              <a:rPr lang="it-IT" sz="1500"/>
              <a:t>):</a:t>
            </a:r>
          </a:p>
          <a:p>
            <a:r>
              <a:rPr lang="it-IT" sz="1500"/>
              <a:t>            </a:t>
            </a:r>
            <a:r>
              <a:rPr lang="it-IT" sz="1500" err="1"/>
              <a:t>plt.annotate</a:t>
            </a:r>
            <a:r>
              <a:rPr lang="it-IT" sz="1500"/>
              <a:t>(label, (</a:t>
            </a:r>
            <a:r>
              <a:rPr lang="it-IT" sz="1500" err="1"/>
              <a:t>lista_x</a:t>
            </a:r>
            <a:r>
              <a:rPr lang="it-IT" sz="1500"/>
              <a:t>[i], </a:t>
            </a:r>
            <a:r>
              <a:rPr lang="it-IT" sz="1500" err="1"/>
              <a:t>lista_y</a:t>
            </a:r>
            <a:r>
              <a:rPr lang="it-IT" sz="1500"/>
              <a:t>[i]), </a:t>
            </a:r>
            <a:r>
              <a:rPr lang="it-IT" sz="1500" err="1"/>
              <a:t>textcoords</a:t>
            </a:r>
            <a:r>
              <a:rPr lang="it-IT" sz="1500"/>
              <a:t>="offset points", </a:t>
            </a:r>
            <a:r>
              <a:rPr lang="it-IT" sz="1500" err="1"/>
              <a:t>xytext</a:t>
            </a:r>
            <a:r>
              <a:rPr lang="it-IT" sz="1500"/>
              <a:t>=(0,10), ha='center’)</a:t>
            </a:r>
          </a:p>
          <a:p>
            <a:r>
              <a:rPr lang="it-IT" sz="1500"/>
              <a:t>  </a:t>
            </a:r>
          </a:p>
          <a:p>
            <a:endParaRPr lang="it-IT" sz="1500"/>
          </a:p>
          <a:p>
            <a:r>
              <a:rPr lang="it-IT" sz="1500"/>
              <a:t>  for </a:t>
            </a:r>
            <a:r>
              <a:rPr lang="it-IT" sz="1500" err="1"/>
              <a:t>el</a:t>
            </a:r>
            <a:r>
              <a:rPr lang="it-IT" sz="1500"/>
              <a:t> in </a:t>
            </a:r>
            <a:r>
              <a:rPr lang="it-IT" sz="1500" err="1"/>
              <a:t>lista_fermate</a:t>
            </a:r>
            <a:r>
              <a:rPr lang="it-IT" sz="1500"/>
              <a:t>:</a:t>
            </a:r>
          </a:p>
          <a:p>
            <a:r>
              <a:rPr lang="it-IT" sz="1500"/>
              <a:t>        </a:t>
            </a:r>
            <a:r>
              <a:rPr lang="it-IT" sz="1500" err="1"/>
              <a:t>plt.plot</a:t>
            </a:r>
            <a:r>
              <a:rPr lang="it-IT" sz="1500"/>
              <a:t>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(), color='</a:t>
            </a:r>
            <a:r>
              <a:rPr lang="it-IT" sz="1500" err="1"/>
              <a:t>orange</a:t>
            </a:r>
            <a:r>
              <a:rPr lang="it-IT" sz="1500"/>
              <a:t>', marker='o')</a:t>
            </a:r>
          </a:p>
          <a:p>
            <a:r>
              <a:rPr lang="it-IT" sz="1500"/>
              <a:t>        </a:t>
            </a:r>
            <a:r>
              <a:rPr lang="it-IT" sz="1500" err="1"/>
              <a:t>plt.annotate</a:t>
            </a:r>
            <a:r>
              <a:rPr lang="it-IT" sz="1500"/>
              <a:t>(</a:t>
            </a:r>
            <a:r>
              <a:rPr lang="it-IT" sz="1500" err="1"/>
              <a:t>el.get_l</a:t>
            </a:r>
            <a:r>
              <a:rPr lang="it-IT" sz="1500"/>
              <a:t>(), (</a:t>
            </a:r>
            <a:r>
              <a:rPr lang="it-IT" sz="1500" err="1"/>
              <a:t>el.get_x</a:t>
            </a:r>
            <a:r>
              <a:rPr lang="it-IT" sz="1500"/>
              <a:t>(), </a:t>
            </a:r>
            <a:r>
              <a:rPr lang="it-IT" sz="1500" err="1"/>
              <a:t>el.get_y</a:t>
            </a:r>
            <a:r>
              <a:rPr lang="it-IT" sz="1500"/>
              <a:t>()), </a:t>
            </a:r>
            <a:r>
              <a:rPr lang="it-IT" sz="1500" err="1"/>
              <a:t>textcoords</a:t>
            </a:r>
            <a:r>
              <a:rPr lang="it-IT" sz="1500"/>
              <a:t>="offset points", </a:t>
            </a:r>
            <a:r>
              <a:rPr lang="it-IT" sz="1500" err="1"/>
              <a:t>xytext</a:t>
            </a:r>
            <a:r>
              <a:rPr lang="it-IT" sz="1500"/>
              <a:t>=(10,0), ha='center’)</a:t>
            </a:r>
          </a:p>
          <a:p>
            <a:r>
              <a:rPr lang="it-IT" sz="1500"/>
              <a:t>    </a:t>
            </a:r>
            <a:r>
              <a:rPr lang="it-IT" sz="1500" err="1"/>
              <a:t>plt.plot</a:t>
            </a:r>
            <a:r>
              <a:rPr lang="it-IT" sz="1500"/>
              <a:t>(321, 765, color='red', marker='o')</a:t>
            </a:r>
          </a:p>
          <a:p>
            <a:endParaRPr lang="it-IT" sz="1500"/>
          </a:p>
          <a:p>
            <a:r>
              <a:rPr lang="it-IT" sz="1500"/>
              <a:t>    </a:t>
            </a:r>
            <a:r>
              <a:rPr lang="it-IT" sz="1500" err="1"/>
              <a:t>plt.savefig</a:t>
            </a:r>
            <a:r>
              <a:rPr lang="it-IT" sz="1500"/>
              <a:t>(</a:t>
            </a:r>
            <a:r>
              <a:rPr lang="it-IT" sz="1500" err="1"/>
              <a:t>nomefile</a:t>
            </a:r>
            <a:r>
              <a:rPr lang="it-IT" sz="1500"/>
              <a:t>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ED7CFF7-E592-8BDD-446A-86A44F46FB2C}"/>
              </a:ext>
            </a:extLst>
          </p:cNvPr>
          <p:cNvSpPr txBox="1"/>
          <p:nvPr/>
        </p:nvSpPr>
        <p:spPr>
          <a:xfrm>
            <a:off x="7129862" y="2170236"/>
            <a:ext cx="3451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In blu grafichiamo le case di coloro che prendono la macchina o sono prelevati da casa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79C300B-E020-AD86-0042-93B0B4D74869}"/>
              </a:ext>
            </a:extLst>
          </p:cNvPr>
          <p:cNvSpPr txBox="1"/>
          <p:nvPr/>
        </p:nvSpPr>
        <p:spPr>
          <a:xfrm>
            <a:off x="8493562" y="4141528"/>
            <a:ext cx="3451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In arancione grafichiamo le fermate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90944064-C00B-C854-0C94-8C8AAEB7CAC7}"/>
              </a:ext>
            </a:extLst>
          </p:cNvPr>
          <p:cNvCxnSpPr>
            <a:cxnSpLocks/>
          </p:cNvCxnSpPr>
          <p:nvPr/>
        </p:nvCxnSpPr>
        <p:spPr>
          <a:xfrm flipV="1">
            <a:off x="5329084" y="2631901"/>
            <a:ext cx="1709807" cy="917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8E1BBA5-A585-9A2C-68BF-1771BD728C37}"/>
              </a:ext>
            </a:extLst>
          </p:cNvPr>
          <p:cNvCxnSpPr>
            <a:cxnSpLocks/>
          </p:cNvCxnSpPr>
          <p:nvPr/>
        </p:nvCxnSpPr>
        <p:spPr>
          <a:xfrm flipV="1">
            <a:off x="4945626" y="4326194"/>
            <a:ext cx="3567009" cy="7040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Results Icon Png #13895 - Free Icons Library">
            <a:extLst>
              <a:ext uri="{FF2B5EF4-FFF2-40B4-BE49-F238E27FC236}">
                <a16:creationId xmlns:a16="http://schemas.microsoft.com/office/drawing/2014/main" id="{90744746-C269-04B5-7A8F-1901668A1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3FAAB051-D268-2AB6-DD5D-BC8165DC1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84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636" y="844952"/>
            <a:ext cx="5031363" cy="1263351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000">
                <a:solidFill>
                  <a:srgbClr val="E6DBD0"/>
                </a:solidFill>
              </a:rPr>
              <a:t>Problema: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0153336-733B-8737-369F-4CEA12C6D28D}"/>
              </a:ext>
            </a:extLst>
          </p:cNvPr>
          <p:cNvSpPr txBox="1"/>
          <p:nvPr/>
        </p:nvSpPr>
        <p:spPr>
          <a:xfrm>
            <a:off x="1064636" y="1995531"/>
            <a:ext cx="10448937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it-IT"/>
              <a:t>34. Car Pooling (2 persone): Sono noti i luoghi di origine delle persone che si recano quotidianamente al Polo Scientifico Tecnologico </a:t>
            </a:r>
            <a:r>
              <a:rPr lang="it-IT" err="1"/>
              <a:t>UniFe</a:t>
            </a:r>
            <a:r>
              <a:rPr lang="it-IT"/>
              <a:t> a inizio giornata (stessa ora di arrivo). Sono noti quelli disponibili ad operare come autisti in un servizio di Car Pooling. Tutti gli altri sono interessati a viaggiare come passeggeri e prendono la propria macchina solo se nessuno li serve: in tal caso non vogliono nessun altro a bordo. Ogni auto porta fino a 5 persone (conducente incluso). Si determini la soluzione che minimizza il numero di km percorsi dalle auto.</a:t>
            </a: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br>
              <a:rPr lang="it-IT"/>
            </a:br>
            <a:r>
              <a:rPr lang="it-IT"/>
              <a:t>35. Car Pooling Ibrido (3 persone) Nel problema precedente, si consideri la variante in cui gli utenti possono effettuare una prima tratta su una linea di trasporto pubblico ed essere prelevati a una fermata. In questa variante del problema ogni utente passeggero ha più punti di prelievo possibili, la propria abitazione e le fermate del trasporto pubblico delle linee che hanno fermate vicino alla propria abitazione.</a:t>
            </a:r>
          </a:p>
          <a:p>
            <a:br>
              <a:rPr lang="it-IT"/>
            </a:br>
            <a:endParaRPr lang="it-IT"/>
          </a:p>
        </p:txBody>
      </p:sp>
      <p:pic>
        <p:nvPicPr>
          <p:cNvPr id="17" name="Immagine 16" descr="Immagine che contiene veicolo, automobile, Veicolo terrestre, ruota&#10;&#10;Descrizione generata automaticamente">
            <a:extLst>
              <a:ext uri="{FF2B5EF4-FFF2-40B4-BE49-F238E27FC236}">
                <a16:creationId xmlns:a16="http://schemas.microsoft.com/office/drawing/2014/main" id="{D3B85192-6FA1-B206-A031-4C5B787E0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6444" y="5071750"/>
            <a:ext cx="3175556" cy="17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11567" r="9721" b="9028"/>
          <a:stretch/>
        </p:blipFill>
        <p:spPr>
          <a:xfrm>
            <a:off x="2409825" y="0"/>
            <a:ext cx="6921335" cy="6858000"/>
          </a:xfrm>
          <a:prstGeom prst="rect">
            <a:avLst/>
          </a:prstGeom>
        </p:spPr>
      </p:pic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A4CC79-8A02-AFD1-3E10-F2AF83DA2323}"/>
              </a:ext>
            </a:extLst>
          </p:cNvPr>
          <p:cNvSpPr txBox="1"/>
          <p:nvPr/>
        </p:nvSpPr>
        <p:spPr>
          <a:xfrm>
            <a:off x="9140789" y="4528067"/>
            <a:ext cx="274084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err="1"/>
              <a:t>cheapest</a:t>
            </a:r>
            <a:r>
              <a:rPr lang="it-IT" altLang="it-IT"/>
              <a:t> </a:t>
            </a:r>
            <a:r>
              <a:rPr lang="it-IT" altLang="it-IT" err="1"/>
              <a:t>insertion</a:t>
            </a:r>
            <a:r>
              <a:rPr lang="it-IT" altLang="it-IT"/>
              <a:t>: </a:t>
            </a:r>
            <a:r>
              <a:rPr lang="it-IT" altLang="it-IT" b="1"/>
              <a:t>14597.187234266958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916C057A-5064-03E5-FD45-527A4F355E7E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1418620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67626B4-F342-D4D8-C025-CE608F1ACFA1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28644" r="47742" b="23770"/>
          <a:stretch/>
        </p:blipFill>
        <p:spPr>
          <a:xfrm>
            <a:off x="3033395" y="0"/>
            <a:ext cx="6125210" cy="6920378"/>
          </a:xfrm>
          <a:prstGeom prst="rect">
            <a:avLst/>
          </a:prstGeom>
        </p:spPr>
      </p:pic>
      <p:sp>
        <p:nvSpPr>
          <p:cNvPr id="9" name="Decagono 8">
            <a:extLst>
              <a:ext uri="{FF2B5EF4-FFF2-40B4-BE49-F238E27FC236}">
                <a16:creationId xmlns:a16="http://schemas.microsoft.com/office/drawing/2014/main" id="{2E4B916B-DE17-2D2A-37B0-40F3A7670486}"/>
              </a:ext>
            </a:extLst>
          </p:cNvPr>
          <p:cNvSpPr/>
          <p:nvPr/>
        </p:nvSpPr>
        <p:spPr>
          <a:xfrm>
            <a:off x="3703011" y="2843971"/>
            <a:ext cx="397008" cy="350988"/>
          </a:xfrm>
          <a:prstGeom prst="decagon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BBE6C3E1-063E-64C6-73AC-AB63013622BC}"/>
                  </a:ext>
                </a:extLst>
              </p14:cNvPr>
              <p14:cNvContentPartPr/>
              <p14:nvPr/>
            </p14:nvContentPartPr>
            <p14:xfrm>
              <a:off x="3901500" y="2389920"/>
              <a:ext cx="804960" cy="623880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BBE6C3E1-063E-64C6-73AC-AB63013622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3500" y="2353941"/>
                <a:ext cx="840600" cy="6954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8EE6C7D6-D256-6C7D-8DB0-51DD0B93D2A4}"/>
                  </a:ext>
                </a:extLst>
              </p14:cNvPr>
              <p14:cNvContentPartPr/>
              <p14:nvPr/>
            </p14:nvContentPartPr>
            <p14:xfrm>
              <a:off x="4709160" y="1570200"/>
              <a:ext cx="1020600" cy="81504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8EE6C7D6-D256-6C7D-8DB0-51DD0B93D2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91160" y="1534200"/>
                <a:ext cx="1056240" cy="8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80359227-51EA-7AB7-2459-B98D15D72482}"/>
                  </a:ext>
                </a:extLst>
              </p14:cNvPr>
              <p14:cNvContentPartPr/>
              <p14:nvPr/>
            </p14:nvContentPartPr>
            <p14:xfrm>
              <a:off x="5745240" y="502980"/>
              <a:ext cx="1350720" cy="1063080"/>
            </p14:xfrm>
          </p:contentPart>
        </mc:Choice>
        <mc:Fallback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80359227-51EA-7AB7-2459-B98D15D7248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27235" y="466980"/>
                <a:ext cx="1386370" cy="113472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2" descr="Instruction - Free education icons">
            <a:extLst>
              <a:ext uri="{FF2B5EF4-FFF2-40B4-BE49-F238E27FC236}">
                <a16:creationId xmlns:a16="http://schemas.microsoft.com/office/drawing/2014/main" id="{36C37858-EFBC-AE03-B136-45176DA7A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B9D854E6-611D-BCA3-AE25-726A77881436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FE6C025-4497-FF03-BF20-A42022459A11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E257EE97-30FA-7C12-006C-7213C6E854BD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3034954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B26792D9-AAA1-1CF6-952F-9D1E3C17D77B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28644" r="47742" b="23770"/>
          <a:stretch/>
        </p:blipFill>
        <p:spPr>
          <a:xfrm>
            <a:off x="3033395" y="0"/>
            <a:ext cx="6125210" cy="6920378"/>
          </a:xfrm>
          <a:prstGeom prst="rect">
            <a:avLst/>
          </a:prstGeom>
        </p:spPr>
      </p:pic>
      <p:sp>
        <p:nvSpPr>
          <p:cNvPr id="2" name="Ovale 1">
            <a:extLst>
              <a:ext uri="{FF2B5EF4-FFF2-40B4-BE49-F238E27FC236}">
                <a16:creationId xmlns:a16="http://schemas.microsoft.com/office/drawing/2014/main" id="{CF98ABAA-C2AB-1FDF-5836-FCB1B66296B2}"/>
              </a:ext>
            </a:extLst>
          </p:cNvPr>
          <p:cNvSpPr/>
          <p:nvPr/>
        </p:nvSpPr>
        <p:spPr>
          <a:xfrm>
            <a:off x="5447071" y="4375355"/>
            <a:ext cx="462116" cy="452284"/>
          </a:xfrm>
          <a:prstGeom prst="ellipse">
            <a:avLst/>
          </a:prstGeom>
          <a:noFill/>
          <a:ln w="38100">
            <a:solidFill>
              <a:srgbClr val="70BF1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F7E12C50-0382-D1D2-7972-E1083AAAE0B5}"/>
                  </a:ext>
                </a:extLst>
              </p14:cNvPr>
              <p14:cNvContentPartPr/>
              <p14:nvPr/>
            </p14:nvContentPartPr>
            <p14:xfrm>
              <a:off x="5696595" y="3992859"/>
              <a:ext cx="643320" cy="571320"/>
            </p14:xfrm>
          </p:contentPart>
        </mc:Choice>
        <mc:Fallback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F7E12C50-0382-D1D2-7972-E1083AAAE0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78595" y="3956859"/>
                <a:ext cx="678960" cy="642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Decagono 4">
            <a:extLst>
              <a:ext uri="{FF2B5EF4-FFF2-40B4-BE49-F238E27FC236}">
                <a16:creationId xmlns:a16="http://schemas.microsoft.com/office/drawing/2014/main" id="{32DDC5AD-64D3-B45A-4726-3C0583BE1CAC}"/>
              </a:ext>
            </a:extLst>
          </p:cNvPr>
          <p:cNvSpPr/>
          <p:nvPr/>
        </p:nvSpPr>
        <p:spPr>
          <a:xfrm>
            <a:off x="6141411" y="3817365"/>
            <a:ext cx="397008" cy="350988"/>
          </a:xfrm>
          <a:prstGeom prst="decagon">
            <a:avLst/>
          </a:prstGeom>
          <a:noFill/>
          <a:ln w="28575">
            <a:solidFill>
              <a:srgbClr val="FF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D52AABB1-DC8C-022C-0E00-0CB71CEF6091}"/>
                  </a:ext>
                </a:extLst>
              </p14:cNvPr>
              <p14:cNvContentPartPr/>
              <p14:nvPr/>
            </p14:nvContentPartPr>
            <p14:xfrm>
              <a:off x="6365180" y="2759680"/>
              <a:ext cx="273240" cy="1225800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D52AABB1-DC8C-022C-0E00-0CB71CEF60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47180" y="2723680"/>
                <a:ext cx="308880" cy="12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E0EB1C74-C412-AA4A-CE1F-FF4321739F6E}"/>
                  </a:ext>
                </a:extLst>
              </p14:cNvPr>
              <p14:cNvContentPartPr/>
              <p14:nvPr/>
            </p14:nvContentPartPr>
            <p14:xfrm>
              <a:off x="6646340" y="1464040"/>
              <a:ext cx="248040" cy="127404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E0EB1C74-C412-AA4A-CE1F-FF4321739F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28314" y="1428040"/>
                <a:ext cx="283732" cy="13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6A145944-D3AA-041A-D648-05C33CA760FE}"/>
                  </a:ext>
                </a:extLst>
              </p14:cNvPr>
              <p14:cNvContentPartPr/>
              <p14:nvPr/>
            </p14:nvContentPartPr>
            <p14:xfrm>
              <a:off x="6903740" y="504040"/>
              <a:ext cx="213480" cy="91836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6A145944-D3AA-041A-D648-05C33CA760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85740" y="468040"/>
                <a:ext cx="249120" cy="990000"/>
              </a:xfrm>
              <a:prstGeom prst="rect">
                <a:avLst/>
              </a:prstGeom>
            </p:spPr>
          </p:pic>
        </mc:Fallback>
      </mc:AlternateContent>
      <p:pic>
        <p:nvPicPr>
          <p:cNvPr id="12" name="Picture 2" descr="Instruction - Free education icons">
            <a:extLst>
              <a:ext uri="{FF2B5EF4-FFF2-40B4-BE49-F238E27FC236}">
                <a16:creationId xmlns:a16="http://schemas.microsoft.com/office/drawing/2014/main" id="{39F9618D-2074-D60F-7FD9-738349E04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8B5FB2D6-8205-2701-0E7C-96EBF7424F27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5DEAED52-340D-976E-7779-0F363C4FA022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785D564-9F39-594D-79F6-B53365F02C7C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1549904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805A138E-2E87-7883-0D78-DD7CEB22CA2F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28644" r="47742" b="23770"/>
          <a:stretch/>
        </p:blipFill>
        <p:spPr>
          <a:xfrm>
            <a:off x="3033395" y="0"/>
            <a:ext cx="6125210" cy="6920378"/>
          </a:xfrm>
          <a:prstGeom prst="rect">
            <a:avLst/>
          </a:prstGeom>
        </p:spPr>
      </p:pic>
      <p:sp>
        <p:nvSpPr>
          <p:cNvPr id="3" name="Ovale 1">
            <a:extLst>
              <a:ext uri="{FF2B5EF4-FFF2-40B4-BE49-F238E27FC236}">
                <a16:creationId xmlns:a16="http://schemas.microsoft.com/office/drawing/2014/main" id="{D620B80B-D012-D830-B386-2A2A4C3731AD}"/>
              </a:ext>
            </a:extLst>
          </p:cNvPr>
          <p:cNvSpPr/>
          <p:nvPr/>
        </p:nvSpPr>
        <p:spPr>
          <a:xfrm>
            <a:off x="4817805" y="2920181"/>
            <a:ext cx="393291" cy="393290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Arco 13">
            <a:extLst>
              <a:ext uri="{FF2B5EF4-FFF2-40B4-BE49-F238E27FC236}">
                <a16:creationId xmlns:a16="http://schemas.microsoft.com/office/drawing/2014/main" id="{38A16E9C-F7F9-0002-733C-2D2063513138}"/>
              </a:ext>
            </a:extLst>
          </p:cNvPr>
          <p:cNvSpPr/>
          <p:nvPr/>
        </p:nvSpPr>
        <p:spPr>
          <a:xfrm rot="10360670">
            <a:off x="5023641" y="2629855"/>
            <a:ext cx="2759456" cy="994246"/>
          </a:xfrm>
          <a:prstGeom prst="arc">
            <a:avLst>
              <a:gd name="adj1" fmla="val 10833033"/>
              <a:gd name="adj2" fmla="val 20954180"/>
            </a:avLst>
          </a:prstGeom>
          <a:ln w="38100">
            <a:solidFill>
              <a:srgbClr val="D5C8A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1F528163-10DA-A1D6-1A97-4A5EB30DE2F8}"/>
                  </a:ext>
                </a:extLst>
              </p14:cNvPr>
              <p14:cNvContentPartPr/>
              <p14:nvPr/>
            </p14:nvContentPartPr>
            <p14:xfrm>
              <a:off x="7267392" y="1658208"/>
              <a:ext cx="566280" cy="911160"/>
            </p14:xfrm>
          </p:contentPart>
        </mc:Choice>
        <mc:Fallback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1F528163-10DA-A1D6-1A97-4A5EB30DE2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9403" y="1622208"/>
                <a:ext cx="601897" cy="98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36E52A6A-6E20-FF4D-60A7-2386BC492CBE}"/>
                  </a:ext>
                </a:extLst>
              </p14:cNvPr>
              <p14:cNvContentPartPr/>
              <p14:nvPr/>
            </p14:nvContentPartPr>
            <p14:xfrm>
              <a:off x="7139670" y="518070"/>
              <a:ext cx="717840" cy="1096560"/>
            </p14:xfrm>
          </p:contentPart>
        </mc:Choice>
        <mc:Fallback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36E52A6A-6E20-FF4D-60A7-2386BC492C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21670" y="482070"/>
                <a:ext cx="753480" cy="11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E950F2A4-FB3A-4571-44CF-6D1837398637}"/>
                  </a:ext>
                </a:extLst>
              </p14:cNvPr>
              <p14:cNvContentPartPr/>
              <p14:nvPr/>
            </p14:nvContentPartPr>
            <p14:xfrm>
              <a:off x="7791195" y="2962230"/>
              <a:ext cx="669960" cy="1010520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E950F2A4-FB3A-4571-44CF-6D18373986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73195" y="2926230"/>
                <a:ext cx="705600" cy="10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A14C00F7-C4EE-B9FC-1535-AC7073CC4FBC}"/>
                  </a:ext>
                </a:extLst>
              </p14:cNvPr>
              <p14:cNvContentPartPr/>
              <p14:nvPr/>
            </p14:nvContentPartPr>
            <p14:xfrm>
              <a:off x="7282515" y="2632470"/>
              <a:ext cx="474120" cy="255960"/>
            </p14:xfrm>
          </p:contentPart>
        </mc:Choice>
        <mc:Fallback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A14C00F7-C4EE-B9FC-1535-AC7073CC4FB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64515" y="2596470"/>
                <a:ext cx="509760" cy="3276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Stella a 10 punte 14">
            <a:extLst>
              <a:ext uri="{FF2B5EF4-FFF2-40B4-BE49-F238E27FC236}">
                <a16:creationId xmlns:a16="http://schemas.microsoft.com/office/drawing/2014/main" id="{BB2BEE6B-737E-3A21-AD01-1DF9D55CE7C0}"/>
              </a:ext>
            </a:extLst>
          </p:cNvPr>
          <p:cNvSpPr/>
          <p:nvPr/>
        </p:nvSpPr>
        <p:spPr>
          <a:xfrm>
            <a:off x="4988543" y="3418850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Stella a 10 punte 15">
            <a:extLst>
              <a:ext uri="{FF2B5EF4-FFF2-40B4-BE49-F238E27FC236}">
                <a16:creationId xmlns:a16="http://schemas.microsoft.com/office/drawing/2014/main" id="{07669419-1E50-2521-DF12-9587B35EC4B1}"/>
              </a:ext>
            </a:extLst>
          </p:cNvPr>
          <p:cNvSpPr/>
          <p:nvPr/>
        </p:nvSpPr>
        <p:spPr>
          <a:xfrm>
            <a:off x="7669615" y="2762750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a gomito 9">
            <a:extLst>
              <a:ext uri="{FF2B5EF4-FFF2-40B4-BE49-F238E27FC236}">
                <a16:creationId xmlns:a16="http://schemas.microsoft.com/office/drawing/2014/main" id="{75113D1C-1DE2-CA78-12B9-D11403CA506B}"/>
              </a:ext>
            </a:extLst>
          </p:cNvPr>
          <p:cNvCxnSpPr>
            <a:cxnSpLocks/>
          </p:cNvCxnSpPr>
          <p:nvPr/>
        </p:nvCxnSpPr>
        <p:spPr>
          <a:xfrm rot="16200000" flipH="1">
            <a:off x="4938252" y="3389670"/>
            <a:ext cx="231059" cy="78664"/>
          </a:xfrm>
          <a:prstGeom prst="bentConnector3">
            <a:avLst/>
          </a:prstGeom>
          <a:ln w="19050">
            <a:solidFill>
              <a:srgbClr val="E372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tella a 10 punte 17">
            <a:extLst>
              <a:ext uri="{FF2B5EF4-FFF2-40B4-BE49-F238E27FC236}">
                <a16:creationId xmlns:a16="http://schemas.microsoft.com/office/drawing/2014/main" id="{3DEE2E74-A6B0-BCE0-2429-6EFB5B027D55}"/>
              </a:ext>
            </a:extLst>
          </p:cNvPr>
          <p:cNvSpPr/>
          <p:nvPr/>
        </p:nvSpPr>
        <p:spPr>
          <a:xfrm>
            <a:off x="6403369" y="4981095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Stella a 10 punte 18">
            <a:extLst>
              <a:ext uri="{FF2B5EF4-FFF2-40B4-BE49-F238E27FC236}">
                <a16:creationId xmlns:a16="http://schemas.microsoft.com/office/drawing/2014/main" id="{073E06FE-B672-CFC6-3D9F-68DE1E5F47CD}"/>
              </a:ext>
            </a:extLst>
          </p:cNvPr>
          <p:cNvSpPr/>
          <p:nvPr/>
        </p:nvSpPr>
        <p:spPr>
          <a:xfrm>
            <a:off x="6882678" y="3692035"/>
            <a:ext cx="239562" cy="251360"/>
          </a:xfrm>
          <a:custGeom>
            <a:avLst/>
            <a:gdLst>
              <a:gd name="connsiteX0" fmla="*/ 0 w 239562"/>
              <a:gd name="connsiteY0" fmla="*/ 86842 h 251360"/>
              <a:gd name="connsiteX1" fmla="*/ 33106 w 239562"/>
              <a:gd name="connsiteY1" fmla="*/ 62839 h 251360"/>
              <a:gd name="connsiteX2" fmla="*/ 45752 w 239562"/>
              <a:gd name="connsiteY2" fmla="*/ 24002 h 251360"/>
              <a:gd name="connsiteX3" fmla="*/ 86674 w 239562"/>
              <a:gd name="connsiteY3" fmla="*/ 24001 h 251360"/>
              <a:gd name="connsiteX4" fmla="*/ 119781 w 239562"/>
              <a:gd name="connsiteY4" fmla="*/ 0 h 251360"/>
              <a:gd name="connsiteX5" fmla="*/ 152888 w 239562"/>
              <a:gd name="connsiteY5" fmla="*/ 24001 h 251360"/>
              <a:gd name="connsiteX6" fmla="*/ 193810 w 239562"/>
              <a:gd name="connsiteY6" fmla="*/ 24002 h 251360"/>
              <a:gd name="connsiteX7" fmla="*/ 206456 w 239562"/>
              <a:gd name="connsiteY7" fmla="*/ 62839 h 251360"/>
              <a:gd name="connsiteX8" fmla="*/ 239562 w 239562"/>
              <a:gd name="connsiteY8" fmla="*/ 86842 h 251360"/>
              <a:gd name="connsiteX9" fmla="*/ 226917 w 239562"/>
              <a:gd name="connsiteY9" fmla="*/ 125680 h 251360"/>
              <a:gd name="connsiteX10" fmla="*/ 239562 w 239562"/>
              <a:gd name="connsiteY10" fmla="*/ 164518 h 251360"/>
              <a:gd name="connsiteX11" fmla="*/ 206456 w 239562"/>
              <a:gd name="connsiteY11" fmla="*/ 188521 h 251360"/>
              <a:gd name="connsiteX12" fmla="*/ 193810 w 239562"/>
              <a:gd name="connsiteY12" fmla="*/ 227358 h 251360"/>
              <a:gd name="connsiteX13" fmla="*/ 152888 w 239562"/>
              <a:gd name="connsiteY13" fmla="*/ 227359 h 251360"/>
              <a:gd name="connsiteX14" fmla="*/ 119781 w 239562"/>
              <a:gd name="connsiteY14" fmla="*/ 251360 h 251360"/>
              <a:gd name="connsiteX15" fmla="*/ 86674 w 239562"/>
              <a:gd name="connsiteY15" fmla="*/ 227359 h 251360"/>
              <a:gd name="connsiteX16" fmla="*/ 45752 w 239562"/>
              <a:gd name="connsiteY16" fmla="*/ 227358 h 251360"/>
              <a:gd name="connsiteX17" fmla="*/ 33106 w 239562"/>
              <a:gd name="connsiteY17" fmla="*/ 188521 h 251360"/>
              <a:gd name="connsiteX18" fmla="*/ 0 w 239562"/>
              <a:gd name="connsiteY18" fmla="*/ 164518 h 251360"/>
              <a:gd name="connsiteX19" fmla="*/ 12645 w 239562"/>
              <a:gd name="connsiteY19" fmla="*/ 125680 h 251360"/>
              <a:gd name="connsiteX20" fmla="*/ 0 w 239562"/>
              <a:gd name="connsiteY20" fmla="*/ 86842 h 25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39562" h="251360" extrusionOk="0">
                <a:moveTo>
                  <a:pt x="0" y="86842"/>
                </a:moveTo>
                <a:cubicBezTo>
                  <a:pt x="12755" y="73315"/>
                  <a:pt x="23188" y="72768"/>
                  <a:pt x="33106" y="62839"/>
                </a:cubicBezTo>
                <a:cubicBezTo>
                  <a:pt x="33535" y="50704"/>
                  <a:pt x="42752" y="35193"/>
                  <a:pt x="45752" y="24002"/>
                </a:cubicBezTo>
                <a:cubicBezTo>
                  <a:pt x="59659" y="22598"/>
                  <a:pt x="74353" y="24424"/>
                  <a:pt x="86674" y="24001"/>
                </a:cubicBezTo>
                <a:cubicBezTo>
                  <a:pt x="97158" y="11546"/>
                  <a:pt x="113470" y="9488"/>
                  <a:pt x="119781" y="0"/>
                </a:cubicBezTo>
                <a:cubicBezTo>
                  <a:pt x="136026" y="11565"/>
                  <a:pt x="135409" y="15373"/>
                  <a:pt x="152888" y="24001"/>
                </a:cubicBezTo>
                <a:cubicBezTo>
                  <a:pt x="165364" y="22955"/>
                  <a:pt x="174431" y="28109"/>
                  <a:pt x="193810" y="24002"/>
                </a:cubicBezTo>
                <a:cubicBezTo>
                  <a:pt x="197270" y="31532"/>
                  <a:pt x="202098" y="54064"/>
                  <a:pt x="206456" y="62839"/>
                </a:cubicBezTo>
                <a:cubicBezTo>
                  <a:pt x="221336" y="69663"/>
                  <a:pt x="230902" y="82371"/>
                  <a:pt x="239562" y="86842"/>
                </a:cubicBezTo>
                <a:cubicBezTo>
                  <a:pt x="237170" y="101254"/>
                  <a:pt x="226727" y="113035"/>
                  <a:pt x="226917" y="125680"/>
                </a:cubicBezTo>
                <a:cubicBezTo>
                  <a:pt x="236818" y="140840"/>
                  <a:pt x="230799" y="146470"/>
                  <a:pt x="239562" y="164518"/>
                </a:cubicBezTo>
                <a:cubicBezTo>
                  <a:pt x="226807" y="174924"/>
                  <a:pt x="221566" y="175179"/>
                  <a:pt x="206456" y="188521"/>
                </a:cubicBezTo>
                <a:cubicBezTo>
                  <a:pt x="202099" y="206902"/>
                  <a:pt x="196504" y="218613"/>
                  <a:pt x="193810" y="227358"/>
                </a:cubicBezTo>
                <a:cubicBezTo>
                  <a:pt x="176787" y="230959"/>
                  <a:pt x="164224" y="225419"/>
                  <a:pt x="152888" y="227359"/>
                </a:cubicBezTo>
                <a:cubicBezTo>
                  <a:pt x="143829" y="236243"/>
                  <a:pt x="130997" y="239120"/>
                  <a:pt x="119781" y="251360"/>
                </a:cubicBezTo>
                <a:cubicBezTo>
                  <a:pt x="105827" y="243115"/>
                  <a:pt x="104148" y="236697"/>
                  <a:pt x="86674" y="227359"/>
                </a:cubicBezTo>
                <a:cubicBezTo>
                  <a:pt x="75668" y="230733"/>
                  <a:pt x="54277" y="222573"/>
                  <a:pt x="45752" y="227358"/>
                </a:cubicBezTo>
                <a:cubicBezTo>
                  <a:pt x="39863" y="219590"/>
                  <a:pt x="39774" y="202504"/>
                  <a:pt x="33106" y="188521"/>
                </a:cubicBezTo>
                <a:cubicBezTo>
                  <a:pt x="17939" y="181625"/>
                  <a:pt x="13581" y="172100"/>
                  <a:pt x="0" y="164518"/>
                </a:cubicBezTo>
                <a:cubicBezTo>
                  <a:pt x="-498" y="154905"/>
                  <a:pt x="11092" y="143173"/>
                  <a:pt x="12645" y="125680"/>
                </a:cubicBezTo>
                <a:cubicBezTo>
                  <a:pt x="5124" y="109910"/>
                  <a:pt x="7650" y="101666"/>
                  <a:pt x="0" y="86842"/>
                </a:cubicBezTo>
                <a:close/>
              </a:path>
            </a:pathLst>
          </a:custGeom>
          <a:noFill/>
          <a:ln w="19050">
            <a:solidFill>
              <a:srgbClr val="5FDAD7"/>
            </a:solidFill>
            <a:extLst>
              <a:ext uri="{C807C97D-BFC1-408E-A445-0C87EB9F89A2}">
                <ask:lineSketchStyleProps xmlns:ask="http://schemas.microsoft.com/office/drawing/2018/sketchyshapes" sd="182343231">
                  <a:prstGeom prst="star10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obliqueTopRight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Picture 2" descr="Instruction - Free education icons">
            <a:extLst>
              <a:ext uri="{FF2B5EF4-FFF2-40B4-BE49-F238E27FC236}">
                <a16:creationId xmlns:a16="http://schemas.microsoft.com/office/drawing/2014/main" id="{6729768D-2021-5265-2013-94AF29A00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BC284F5C-1327-4BEC-D9BC-4C898EFA218C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2F140746-9DC9-484A-01FC-C3559337A91D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12ACEFCF-8485-85FF-E3B4-CD23B70014E8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1276884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147179F7-8740-03DE-F133-BBA41988A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59" y="300474"/>
            <a:ext cx="861841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La soluzione è migliorabile?</a:t>
            </a:r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24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3983300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3" name="Immagine 12" descr="Immagine che contiene Elementi grafici, clipart, cartone animato, design&#10;&#10;Descrizione generata automaticamente">
            <a:extLst>
              <a:ext uri="{FF2B5EF4-FFF2-40B4-BE49-F238E27FC236}">
                <a16:creationId xmlns:a16="http://schemas.microsoft.com/office/drawing/2014/main" id="{FEB494F2-C685-CB7C-C4D6-3EB2A49DB3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52778" y="102362"/>
            <a:ext cx="806862" cy="10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41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25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/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61" name="Elemento grafico 60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7BD2823D-CD5E-6DAD-2586-44529130F4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480592" y="4116542"/>
            <a:ext cx="914400" cy="914400"/>
          </a:xfrm>
          <a:prstGeom prst="rect">
            <a:avLst/>
          </a:prstGeom>
        </p:spPr>
      </p:pic>
      <p:pic>
        <p:nvPicPr>
          <p:cNvPr id="62" name="Elemento grafico 61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09E19073-A983-E856-0C86-904C884D1C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3531674" y="4250137"/>
            <a:ext cx="914400" cy="914400"/>
          </a:xfrm>
          <a:prstGeom prst="rect">
            <a:avLst/>
          </a:prstGeom>
        </p:spPr>
      </p:pic>
      <p:pic>
        <p:nvPicPr>
          <p:cNvPr id="63" name="Elemento grafico 62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BEE63C3D-3F29-E0E4-B0D0-404A563BE5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7402504" y="2999560"/>
            <a:ext cx="914400" cy="914400"/>
          </a:xfrm>
          <a:prstGeom prst="rect">
            <a:avLst/>
          </a:prstGeom>
        </p:spPr>
      </p:pic>
      <p:pic>
        <p:nvPicPr>
          <p:cNvPr id="64" name="Elemento grafico 63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6D3777A5-C950-097B-4EFA-CC3C5095D3B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8045274" y="452478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2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AEA3">
            <a:alpha val="4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47DC31-1488-8091-935A-1B03A14A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Local </a:t>
            </a:r>
            <a:r>
              <a:rPr lang="it-IT" err="1"/>
              <a:t>search</a:t>
            </a:r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A9ECAA-48CB-8CE7-4844-AA2C77D9E3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1880759"/>
            <a:ext cx="6857115" cy="4181591"/>
          </a:xfrm>
        </p:spPr>
        <p:txBody>
          <a:bodyPr rtlCol="0">
            <a:normAutofit/>
          </a:bodyPr>
          <a:lstStyle>
            <a:defPPr>
              <a:defRPr lang="it-IT"/>
            </a:defPPr>
          </a:lstStyle>
          <a:p>
            <a:pPr marL="0" indent="0">
              <a:buNone/>
            </a:pPr>
            <a:r>
              <a:rPr lang="it-IT" sz="1800">
                <a:solidFill>
                  <a:schemeClr val="bg1"/>
                </a:solidFill>
              </a:rPr>
              <a:t>Per ottimizzare le </a:t>
            </a:r>
            <a:r>
              <a:rPr lang="it-IT" sz="1800" err="1">
                <a:solidFill>
                  <a:schemeClr val="bg1"/>
                </a:solidFill>
              </a:rPr>
              <a:t>routes</a:t>
            </a:r>
            <a:r>
              <a:rPr lang="it-IT" sz="1800">
                <a:solidFill>
                  <a:schemeClr val="bg1"/>
                </a:solidFill>
              </a:rPr>
              <a:t> utilizziamo delle metaeuristiche che utilizzano la </a:t>
            </a:r>
            <a:r>
              <a:rPr lang="it-IT" sz="1800" err="1">
                <a:solidFill>
                  <a:schemeClr val="bg1"/>
                </a:solidFill>
              </a:rPr>
              <a:t>local</a:t>
            </a:r>
            <a:r>
              <a:rPr lang="it-IT" sz="1800">
                <a:solidFill>
                  <a:schemeClr val="bg1"/>
                </a:solidFill>
              </a:rPr>
              <a:t> </a:t>
            </a:r>
            <a:r>
              <a:rPr lang="it-IT" sz="1800" err="1">
                <a:solidFill>
                  <a:schemeClr val="bg1"/>
                </a:solidFill>
              </a:rPr>
              <a:t>search</a:t>
            </a:r>
            <a:r>
              <a:rPr lang="it-IT" sz="180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it-IT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it-IT"/>
              <a:t>La ricerca locale (</a:t>
            </a:r>
            <a:r>
              <a:rPr lang="it-IT" err="1"/>
              <a:t>local</a:t>
            </a:r>
            <a:r>
              <a:rPr lang="it-IT"/>
              <a:t> </a:t>
            </a:r>
            <a:r>
              <a:rPr lang="it-IT" err="1"/>
              <a:t>search</a:t>
            </a:r>
            <a:r>
              <a:rPr lang="it-IT"/>
              <a:t>, LS) è l’algoritmo di riferimento per tutte le (meta)euristiche basate sul concetto di intorno (vicinato, </a:t>
            </a:r>
            <a:r>
              <a:rPr lang="it-IT" err="1"/>
              <a:t>neighborhood</a:t>
            </a:r>
            <a:r>
              <a:rPr lang="it-IT"/>
              <a:t>)</a:t>
            </a:r>
          </a:p>
          <a:p>
            <a:pPr marL="0" indent="0">
              <a:buNone/>
            </a:pPr>
            <a:endParaRPr lang="it-IT"/>
          </a:p>
          <a:p>
            <a:pPr marL="0" indent="0">
              <a:buFont typeface="Courier New" panose="02070309020205020404" pitchFamily="49" charset="0"/>
              <a:buNone/>
            </a:pPr>
            <a:endParaRPr lang="it-IT"/>
          </a:p>
          <a:p>
            <a:pPr marL="0" indent="0">
              <a:buFont typeface="Courier New" panose="02070309020205020404" pitchFamily="49" charset="0"/>
              <a:buNone/>
            </a:pPr>
            <a:r>
              <a:rPr lang="it-IT"/>
              <a:t>Ad ogni iterazione k-esima si tratta di risolvere un problema di ottimizzazione uguale al problema (</a:t>
            </a:r>
            <a:r>
              <a:rPr lang="it-IT" err="1"/>
              <a:t>F,c,min</a:t>
            </a:r>
            <a:r>
              <a:rPr lang="it-IT"/>
              <a:t>), dove F è la regione ammissibile, ristretto all’intorno N(</a:t>
            </a:r>
            <a:r>
              <a:rPr lang="it-IT" err="1"/>
              <a:t>xk</a:t>
            </a:r>
            <a:r>
              <a:rPr lang="it-IT"/>
              <a:t> ) della soluzione corrente </a:t>
            </a:r>
            <a:r>
              <a:rPr lang="it-IT" err="1"/>
              <a:t>xk</a:t>
            </a:r>
            <a:r>
              <a:rPr lang="it-IT"/>
              <a:t> restituendo una qualsiasi soluzione migliore della corrente se questa esiste</a:t>
            </a:r>
          </a:p>
          <a:p>
            <a:pPr marL="0" indent="0">
              <a:buNone/>
            </a:pPr>
            <a:endParaRPr lang="it-IT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1800">
              <a:solidFill>
                <a:schemeClr val="bg1"/>
              </a:solidFill>
            </a:endParaRPr>
          </a:p>
          <a:p>
            <a:pPr rtl="0"/>
            <a:endParaRPr lang="it-IT"/>
          </a:p>
          <a:p>
            <a:pPr rtl="0"/>
            <a:endParaRPr lang="it-IT"/>
          </a:p>
          <a:p>
            <a:pPr rtl="0"/>
            <a:endParaRPr lang="it-IT"/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3B8B492D-0778-C859-9200-08161ABE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B1185DEE-1419-7DB6-949B-929195894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A9210D02-BD78-856B-08E2-820032AC6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26</a:t>
            </a:fld>
            <a:endParaRPr lang="it-IT"/>
          </a:p>
        </p:txBody>
      </p:sp>
      <p:pic>
        <p:nvPicPr>
          <p:cNvPr id="15" name="Immagine 14" descr="Immagine che contiene clipart, Elementi grafici, cartone animato, illustrazione&#10;&#10;Descrizione generata automaticamente">
            <a:extLst>
              <a:ext uri="{FF2B5EF4-FFF2-40B4-BE49-F238E27FC236}">
                <a16:creationId xmlns:a16="http://schemas.microsoft.com/office/drawing/2014/main" id="{24829633-E355-4586-FAE1-D55C1C6CB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123" y="218660"/>
            <a:ext cx="1367459" cy="13674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F83A244-9C82-FC5B-C955-95B747465063}"/>
                  </a:ext>
                </a:extLst>
              </p:cNvPr>
              <p:cNvSpPr txBox="1"/>
              <p:nvPr/>
            </p:nvSpPr>
            <p:spPr>
              <a:xfrm>
                <a:off x="7877179" y="2136338"/>
                <a:ext cx="4620580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Procedure Local </a:t>
                </a:r>
                <a:r>
                  <a:rPr lang="it-IT" err="1">
                    <a:latin typeface="Aptos" panose="020B0004020202020204" pitchFamily="34" charset="0"/>
                  </a:rPr>
                  <a:t>Search</a:t>
                </a:r>
                <a:r>
                  <a:rPr lang="it-IT">
                    <a:latin typeface="Aptos" panose="020B0004020202020204" pitchFamily="34" charset="0"/>
                  </a:rPr>
                  <a:t> (min, F, c, x):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Begin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k=1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:= Ammissibile(F);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</a:t>
                </a:r>
                <a:r>
                  <a:rPr lang="it-IT" err="1">
                    <a:latin typeface="Aptos" panose="020B0004020202020204" pitchFamily="34" charset="0"/>
                  </a:rPr>
                  <a:t>while</a:t>
                </a:r>
                <a:r>
                  <a:rPr lang="it-IT">
                    <a:latin typeface="Aptos" panose="020B0004020202020204" pitchFamily="34" charset="0"/>
                  </a:rPr>
                  <a:t> (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it-IT">
                    <a:latin typeface="Aptos" panose="020B0004020202020204" pitchFamily="34" charset="0"/>
                  </a:rPr>
                  <a:t> x * ∊ N(</a:t>
                </a:r>
                <a:r>
                  <a:rPr lang="it-IT" err="1">
                    <a:latin typeface="Aptos" panose="020B0004020202020204" pitchFamily="34" charset="0"/>
                  </a:rPr>
                  <a:t>xk</a:t>
                </a:r>
                <a:r>
                  <a:rPr lang="it-IT">
                    <a:latin typeface="Aptos" panose="020B0004020202020204" pitchFamily="34" charset="0"/>
                  </a:rPr>
                  <a:t> ), x*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it-IT" err="1">
                    <a:latin typeface="Aptos" panose="020B0004020202020204" pitchFamily="34" charset="0"/>
                  </a:rPr>
                  <a:t>xk</a:t>
                </a:r>
                <a:r>
                  <a:rPr lang="it-IT">
                    <a:latin typeface="Aptos" panose="020B0004020202020204" pitchFamily="34" charset="0"/>
                  </a:rPr>
                  <a:t> : cx* &lt;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c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) do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        k := k+1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:= x* 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    </a:t>
                </a:r>
                <a:r>
                  <a:rPr lang="it-IT" err="1">
                    <a:latin typeface="Aptos" panose="020B0004020202020204" pitchFamily="34" charset="0"/>
                  </a:rPr>
                  <a:t>return</a:t>
                </a:r>
                <a:r>
                  <a:rPr lang="it-IT">
                    <a:latin typeface="Aptos" panose="020B000402020202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it-IT">
                    <a:latin typeface="Aptos" panose="020B0004020202020204" pitchFamily="34" charset="0"/>
                  </a:rPr>
                  <a:t> )</a:t>
                </a:r>
              </a:p>
              <a:p>
                <a:pPr marL="0" indent="0">
                  <a:buNone/>
                </a:pPr>
                <a:r>
                  <a:rPr lang="it-IT">
                    <a:latin typeface="Aptos" panose="020B0004020202020204" pitchFamily="34" charset="0"/>
                  </a:rPr>
                  <a:t>end </a:t>
                </a:r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9F83A244-9C82-FC5B-C955-95B747465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179" y="2136338"/>
                <a:ext cx="4620580" cy="2585323"/>
              </a:xfrm>
              <a:prstGeom prst="rect">
                <a:avLst/>
              </a:prstGeom>
              <a:blipFill>
                <a:blip r:embed="rId4"/>
                <a:stretch>
                  <a:fillRect l="-1055" t="-941" b="-28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Immagine 16" descr="Immagine che contiene cerchio&#10;&#10;Descrizione generata automaticamente">
            <a:extLst>
              <a:ext uri="{FF2B5EF4-FFF2-40B4-BE49-F238E27FC236}">
                <a16:creationId xmlns:a16="http://schemas.microsoft.com/office/drawing/2014/main" id="{CA11419B-9BB3-9A31-7865-B7089CED4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080" y="5149961"/>
            <a:ext cx="2313211" cy="154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00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67" y="204454"/>
            <a:ext cx="91440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solidFill>
                  <a:srgbClr val="B8C0B0"/>
                </a:solidFill>
              </a:rPr>
              <a:t>Intra-</a:t>
            </a:r>
            <a:r>
              <a:rPr lang="it-IT" err="1">
                <a:solidFill>
                  <a:srgbClr val="B8C0B0"/>
                </a:solidFill>
              </a:rPr>
              <a:t>route</a:t>
            </a:r>
            <a:r>
              <a:rPr lang="it-IT"/>
              <a:t> e </a:t>
            </a:r>
            <a:r>
              <a:rPr lang="it-IT">
                <a:solidFill>
                  <a:srgbClr val="C6AEA3"/>
                </a:solidFill>
              </a:rPr>
              <a:t>Inter-</a:t>
            </a:r>
            <a:r>
              <a:rPr lang="it-IT" err="1">
                <a:solidFill>
                  <a:srgbClr val="C6AEA3"/>
                </a:solidFill>
              </a:rPr>
              <a:t>route</a:t>
            </a:r>
            <a:endParaRPr lang="it-IT">
              <a:solidFill>
                <a:srgbClr val="C6AEA3"/>
              </a:solidFill>
            </a:endParaRP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0003" y="1956262"/>
            <a:ext cx="3551111" cy="223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2-opt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 swap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26" name="Segnaposto testo 25">
            <a:extLst>
              <a:ext uri="{FF2B5EF4-FFF2-40B4-BE49-F238E27FC236}">
                <a16:creationId xmlns:a16="http://schemas.microsoft.com/office/drawing/2014/main" id="{FFCA4FA2-1095-105E-5606-3D90E73136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0004" y="4331723"/>
            <a:ext cx="3551111" cy="2231330"/>
          </a:xfrm>
          <a:solidFill>
            <a:schemeClr val="tx1">
              <a:lumMod val="40000"/>
              <a:lumOff val="60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871694C6-64CB-2042-D079-8D98D610ED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solidFill>
            <a:schemeClr val="tx1">
              <a:lumMod val="40000"/>
              <a:lumOff val="60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11B91AF-4CA0-BF9F-27DA-8B7164A31A42}"/>
              </a:ext>
            </a:extLst>
          </p:cNvPr>
          <p:cNvSpPr txBox="1"/>
          <p:nvPr/>
        </p:nvSpPr>
        <p:spPr>
          <a:xfrm>
            <a:off x="268067" y="83218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it-IT" b="1">
                <a:solidFill>
                  <a:srgbClr val="B8C0B0"/>
                </a:solidFill>
              </a:rPr>
              <a:t>Intra-</a:t>
            </a:r>
            <a:r>
              <a:rPr lang="it-IT" b="1" err="1">
                <a:solidFill>
                  <a:srgbClr val="B8C0B0"/>
                </a:solidFill>
              </a:rPr>
              <a:t>route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/>
              <a:t> mosse che modificano una singola </a:t>
            </a:r>
            <a:r>
              <a:rPr lang="it-IT" err="1"/>
              <a:t>route</a:t>
            </a:r>
            <a:r>
              <a:rPr lang="it-IT"/>
              <a:t> alla volta</a:t>
            </a:r>
          </a:p>
          <a:p>
            <a:pPr marL="0" indent="0">
              <a:buNone/>
            </a:pPr>
            <a:r>
              <a:rPr lang="it-IT" b="1">
                <a:solidFill>
                  <a:srgbClr val="C6AEA3"/>
                </a:solidFill>
              </a:rPr>
              <a:t>Inter-</a:t>
            </a:r>
            <a:r>
              <a:rPr lang="it-IT" b="1" err="1">
                <a:solidFill>
                  <a:srgbClr val="C6AEA3"/>
                </a:solidFill>
              </a:rPr>
              <a:t>Route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</a:t>
            </a:r>
            <a:r>
              <a:rPr lang="it-IT"/>
              <a:t> mosse che modificano più di una </a:t>
            </a:r>
            <a:r>
              <a:rPr lang="it-IT" err="1"/>
              <a:t>route</a:t>
            </a:r>
            <a:r>
              <a:rPr lang="it-IT"/>
              <a:t> alla volta</a:t>
            </a:r>
            <a:endParaRPr lang="it-IT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57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97" y="67949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Intorno 2-OPT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AD7A7F4-E69B-D53A-2AAC-4B1F3FD5D218}"/>
              </a:ext>
            </a:extLst>
          </p:cNvPr>
          <p:cNvSpPr txBox="1"/>
          <p:nvPr/>
        </p:nvSpPr>
        <p:spPr>
          <a:xfrm>
            <a:off x="476182" y="1777570"/>
            <a:ext cx="100089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L’intorno 2-opt è dato da tutti i cicli hamiltoniani (cammini che toccano tutti i vertici del grafo una e una sola volta) che differiscono dal ciclo corrente descritto dalla soluzione x, per una coppia di archi non adiacenti. Per ognuno degli n archi in soluzione ho n-3 scelte (va escluso l’arco stesso e i due adiacenti) a disposizione per determinare il secondo arco.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B19CA1C-50A6-7728-26E1-1BCAA0473FFC}"/>
              </a:ext>
            </a:extLst>
          </p:cNvPr>
          <p:cNvSpPr txBox="1"/>
          <p:nvPr/>
        </p:nvSpPr>
        <p:spPr>
          <a:xfrm>
            <a:off x="3365937" y="5938301"/>
            <a:ext cx="997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OUT</a:t>
            </a:r>
          </a:p>
          <a:p>
            <a:pPr algn="ctr"/>
            <a:r>
              <a:rPr lang="it-IT"/>
              <a:t>(</a:t>
            </a:r>
            <a:r>
              <a:rPr lang="it-IT" err="1"/>
              <a:t>h,k</a:t>
            </a:r>
            <a:r>
              <a:rPr lang="it-IT"/>
              <a:t>) (</a:t>
            </a:r>
            <a:r>
              <a:rPr lang="it-IT" err="1"/>
              <a:t>i,j</a:t>
            </a:r>
            <a:r>
              <a:rPr lang="it-IT"/>
              <a:t>)</a:t>
            </a:r>
          </a:p>
          <a:p>
            <a:endParaRPr lang="it-IT"/>
          </a:p>
          <a:p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3632B40-E093-BCC6-86B0-3FF550DDC927}"/>
              </a:ext>
            </a:extLst>
          </p:cNvPr>
          <p:cNvSpPr txBox="1"/>
          <p:nvPr/>
        </p:nvSpPr>
        <p:spPr>
          <a:xfrm>
            <a:off x="7667974" y="6054653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IN</a:t>
            </a:r>
          </a:p>
          <a:p>
            <a:pPr algn="ctr"/>
            <a:r>
              <a:rPr lang="it-IT"/>
              <a:t>(</a:t>
            </a:r>
            <a:r>
              <a:rPr lang="it-IT" err="1"/>
              <a:t>i,k</a:t>
            </a:r>
            <a:r>
              <a:rPr lang="it-IT"/>
              <a:t>) (</a:t>
            </a:r>
            <a:r>
              <a:rPr lang="it-IT" err="1"/>
              <a:t>h,j</a:t>
            </a:r>
            <a:r>
              <a:rPr lang="it-IT"/>
              <a:t>)</a:t>
            </a:r>
          </a:p>
        </p:txBody>
      </p:sp>
      <p:pic>
        <p:nvPicPr>
          <p:cNvPr id="16" name="Immagine 15" descr="Immagine che contiene diagramma, linea, cerchio&#10;&#10;Descrizione generata automaticamente">
            <a:extLst>
              <a:ext uri="{FF2B5EF4-FFF2-40B4-BE49-F238E27FC236}">
                <a16:creationId xmlns:a16="http://schemas.microsoft.com/office/drawing/2014/main" id="{9F1F1A6E-4C2A-D6FA-C1B2-61C56A65E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120" y="3170305"/>
            <a:ext cx="7731760" cy="2491982"/>
          </a:xfrm>
          <a:prstGeom prst="rect">
            <a:avLst/>
          </a:prstGeom>
          <a:noFill/>
        </p:spPr>
      </p:pic>
      <p:pic>
        <p:nvPicPr>
          <p:cNvPr id="5122" name="Picture 2" descr="Car PNG per il download gratuito">
            <a:extLst>
              <a:ext uri="{FF2B5EF4-FFF2-40B4-BE49-F238E27FC236}">
                <a16:creationId xmlns:a16="http://schemas.microsoft.com/office/drawing/2014/main" id="{2F6E6086-DC78-2651-4946-B2C4F90FB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651" y="846633"/>
            <a:ext cx="791537" cy="3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olo 37">
            <a:extLst>
              <a:ext uri="{FF2B5EF4-FFF2-40B4-BE49-F238E27FC236}">
                <a16:creationId xmlns:a16="http://schemas.microsoft.com/office/drawing/2014/main" id="{39178B75-8524-7BA7-5B02-F261F7731A01}"/>
              </a:ext>
            </a:extLst>
          </p:cNvPr>
          <p:cNvSpPr txBox="1">
            <a:spLocks/>
          </p:cNvSpPr>
          <p:nvPr/>
        </p:nvSpPr>
        <p:spPr>
          <a:xfrm>
            <a:off x="1113897" y="695182"/>
            <a:ext cx="1051560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999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507" y="326133"/>
            <a:ext cx="4478792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Intorno 2-OPT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FD96C0B-904F-9F50-34F1-556FB39AF809}"/>
              </a:ext>
            </a:extLst>
          </p:cNvPr>
          <p:cNvSpPr txBox="1"/>
          <p:nvPr/>
        </p:nvSpPr>
        <p:spPr>
          <a:xfrm>
            <a:off x="2741139" y="526025"/>
            <a:ext cx="4250256" cy="592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due_opt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):</a:t>
            </a:r>
          </a:p>
          <a:p>
            <a:r>
              <a:rPr lang="it-IT" sz="1400"/>
              <a:t>    </a:t>
            </a:r>
            <a:r>
              <a:rPr lang="it-IT" sz="1400" err="1"/>
              <a:t>routes</a:t>
            </a:r>
            <a:r>
              <a:rPr lang="it-IT" sz="1400"/>
              <a:t> =[]</a:t>
            </a:r>
          </a:p>
          <a:p>
            <a:r>
              <a:rPr lang="it-IT" sz="1400"/>
              <a:t>    </a:t>
            </a:r>
            <a:r>
              <a:rPr lang="it-IT" sz="1400" err="1"/>
              <a:t>if</a:t>
            </a:r>
            <a:r>
              <a:rPr lang="it-IT" sz="1400"/>
              <a:t>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 &lt;4:</a:t>
            </a:r>
          </a:p>
          <a:p>
            <a:r>
              <a:rPr lang="it-IT" sz="1400"/>
              <a:t>        </a:t>
            </a:r>
            <a:r>
              <a:rPr lang="it-IT" sz="1400" err="1"/>
              <a:t>routes.append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</a:t>
            </a:r>
          </a:p>
          <a:p>
            <a:r>
              <a:rPr lang="it-IT" sz="1400"/>
              <a:t>    else:</a:t>
            </a:r>
          </a:p>
          <a:p>
            <a:r>
              <a:rPr lang="it-IT" sz="1400"/>
              <a:t>        for i in range(1,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())-2):</a:t>
            </a:r>
          </a:p>
          <a:p>
            <a:r>
              <a:rPr lang="it-IT" sz="1400"/>
              <a:t>            </a:t>
            </a:r>
            <a:r>
              <a:rPr lang="it-IT" sz="1400" err="1"/>
              <a:t>routes.extend</a:t>
            </a:r>
            <a:r>
              <a:rPr lang="it-IT" sz="1400"/>
              <a:t>(generate_routes_2opt(</a:t>
            </a:r>
            <a:r>
              <a:rPr lang="it-IT" sz="1400" err="1"/>
              <a:t>route</a:t>
            </a:r>
            <a:r>
              <a:rPr lang="it-IT" sz="1400"/>
              <a:t>, i))</a:t>
            </a:r>
          </a:p>
          <a:p>
            <a:r>
              <a:rPr lang="it-IT" sz="1400"/>
              <a:t>        for </a:t>
            </a:r>
            <a:r>
              <a:rPr lang="it-IT" sz="1400" err="1"/>
              <a:t>el</a:t>
            </a:r>
            <a:r>
              <a:rPr lang="it-IT" sz="1400"/>
              <a:t> in </a:t>
            </a:r>
            <a:r>
              <a:rPr lang="it-IT" sz="1400" err="1"/>
              <a:t>routes</a:t>
            </a:r>
            <a:r>
              <a:rPr lang="it-IT" sz="1400"/>
              <a:t>:</a:t>
            </a:r>
          </a:p>
          <a:p>
            <a:r>
              <a:rPr lang="it-IT" sz="1400"/>
              <a:t>            </a:t>
            </a:r>
            <a:r>
              <a:rPr lang="it-IT" sz="1400" err="1"/>
              <a:t>el.set_km</a:t>
            </a:r>
            <a:r>
              <a:rPr lang="it-IT" sz="1400"/>
              <a:t>()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</a:t>
            </a:r>
            <a:r>
              <a:rPr lang="it-IT" sz="1400" err="1"/>
              <a:t>routes</a:t>
            </a:r>
            <a:endParaRPr lang="it-IT" sz="1400"/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generate_routes_2opt(</a:t>
            </a:r>
            <a:r>
              <a:rPr lang="it-IT" sz="1400" err="1"/>
              <a:t>route</a:t>
            </a:r>
            <a:r>
              <a:rPr lang="it-IT" sz="1400"/>
              <a:t>, i):</a:t>
            </a:r>
          </a:p>
          <a:p>
            <a:r>
              <a:rPr lang="it-IT" sz="1400"/>
              <a:t>    r1=[]</a:t>
            </a:r>
          </a:p>
          <a:p>
            <a:r>
              <a:rPr lang="it-IT" sz="1400"/>
              <a:t>    for j in range(i+1,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())-1):</a:t>
            </a:r>
          </a:p>
          <a:p>
            <a:r>
              <a:rPr lang="it-IT" sz="1400"/>
              <a:t>        r1.append(swap_2opt(</a:t>
            </a:r>
            <a:r>
              <a:rPr lang="it-IT" sz="1400" err="1"/>
              <a:t>route</a:t>
            </a:r>
            <a:r>
              <a:rPr lang="it-IT" sz="1400"/>
              <a:t>, i, j))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swap_2opt(</a:t>
            </a:r>
            <a:r>
              <a:rPr lang="it-IT" sz="1400" err="1"/>
              <a:t>route</a:t>
            </a:r>
            <a:r>
              <a:rPr lang="it-IT" sz="1400"/>
              <a:t>, i, j):</a:t>
            </a:r>
          </a:p>
          <a:p>
            <a:r>
              <a:rPr lang="it-IT" sz="1400"/>
              <a:t>    r1=</a:t>
            </a:r>
            <a:r>
              <a:rPr lang="it-IT" sz="1400" err="1"/>
              <a:t>rt.Route</a:t>
            </a:r>
            <a:r>
              <a:rPr lang="it-IT" sz="1400"/>
              <a:t>()</a:t>
            </a:r>
          </a:p>
          <a:p>
            <a:r>
              <a:rPr lang="it-IT" sz="1400"/>
              <a:t>    for k in range(0, i):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for z in range(j, i-1, -1):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()[z])</a:t>
            </a:r>
          </a:p>
          <a:p>
            <a:r>
              <a:rPr lang="it-IT" sz="1400"/>
              <a:t>    for t in range(j+1,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()[t])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  <a:p>
            <a:endParaRPr lang="it-IT" sz="1500" b="1"/>
          </a:p>
        </p:txBody>
      </p:sp>
      <p:pic>
        <p:nvPicPr>
          <p:cNvPr id="4" name="Picture 2" descr="Car PNG per il download gratuito">
            <a:extLst>
              <a:ext uri="{FF2B5EF4-FFF2-40B4-BE49-F238E27FC236}">
                <a16:creationId xmlns:a16="http://schemas.microsoft.com/office/drawing/2014/main" id="{46E6D98F-90EE-13F2-D88F-226B0B3E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824" y="416272"/>
            <a:ext cx="791537" cy="3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itolo 37">
            <a:extLst>
              <a:ext uri="{FF2B5EF4-FFF2-40B4-BE49-F238E27FC236}">
                <a16:creationId xmlns:a16="http://schemas.microsoft.com/office/drawing/2014/main" id="{A54E6A67-B5ED-2027-9D50-2D3CB27E001F}"/>
              </a:ext>
            </a:extLst>
          </p:cNvPr>
          <p:cNvSpPr txBox="1">
            <a:spLocks/>
          </p:cNvSpPr>
          <p:nvPr/>
        </p:nvSpPr>
        <p:spPr>
          <a:xfrm>
            <a:off x="954587" y="655599"/>
            <a:ext cx="1051560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3E7F8449-9362-CE28-2847-86A062ADBB31}"/>
              </a:ext>
            </a:extLst>
          </p:cNvPr>
          <p:cNvSpPr/>
          <p:nvPr/>
        </p:nvSpPr>
        <p:spPr>
          <a:xfrm>
            <a:off x="509497" y="1432492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può essere modificata solo se la sua lunghezza è maggiore di 4.</a:t>
            </a:r>
          </a:p>
        </p:txBody>
      </p: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82AC3A9E-C9FC-D756-80DC-031C381CF788}"/>
              </a:ext>
            </a:extLst>
          </p:cNvPr>
          <p:cNvCxnSpPr>
            <a:cxnSpLocks/>
          </p:cNvCxnSpPr>
          <p:nvPr/>
        </p:nvCxnSpPr>
        <p:spPr>
          <a:xfrm flipH="1">
            <a:off x="4011433" y="2035920"/>
            <a:ext cx="948941" cy="893019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Elemento grafico 58" descr="Freccia linea: curva oraria con riempimento a tinta unita">
            <a:extLst>
              <a:ext uri="{FF2B5EF4-FFF2-40B4-BE49-F238E27FC236}">
                <a16:creationId xmlns:a16="http://schemas.microsoft.com/office/drawing/2014/main" id="{B7DCF606-64DB-7EDC-0749-FE935DA8C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5506778" y="2832985"/>
            <a:ext cx="669677" cy="669677"/>
          </a:xfrm>
          <a:prstGeom prst="rect">
            <a:avLst/>
          </a:prstGeom>
        </p:spPr>
      </p:pic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D8CC0808-C9A1-BAD2-3EA4-8ACFFCAB732C}"/>
              </a:ext>
            </a:extLst>
          </p:cNvPr>
          <p:cNvCxnSpPr>
            <a:cxnSpLocks/>
          </p:cNvCxnSpPr>
          <p:nvPr/>
        </p:nvCxnSpPr>
        <p:spPr>
          <a:xfrm flipH="1">
            <a:off x="3667760" y="3805084"/>
            <a:ext cx="727259" cy="378863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792ED21-D45F-6BBE-77C5-9DCBA6F3FF1A}"/>
              </a:ext>
            </a:extLst>
          </p:cNvPr>
          <p:cNvSpPr/>
          <p:nvPr/>
        </p:nvSpPr>
        <p:spPr>
          <a:xfrm>
            <a:off x="6349183" y="4776152"/>
            <a:ext cx="2006236" cy="9508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e due indici i e j. Inserisce in una nuova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tutti i nodi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 ingresso invertendo però l’ordine dei nodi tra i e j.</a:t>
            </a:r>
          </a:p>
        </p:txBody>
      </p:sp>
      <p:pic>
        <p:nvPicPr>
          <p:cNvPr id="63" name="Elemento grafico 62" descr="Freccia linea: curva antioraria con riempimento a tinta unita">
            <a:extLst>
              <a:ext uri="{FF2B5EF4-FFF2-40B4-BE49-F238E27FC236}">
                <a16:creationId xmlns:a16="http://schemas.microsoft.com/office/drawing/2014/main" id="{5CFA825F-B800-C98F-02B9-91F53F31CD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040627" y="715410"/>
            <a:ext cx="700091" cy="776191"/>
          </a:xfrm>
          <a:prstGeom prst="rect">
            <a:avLst/>
          </a:prstGeom>
        </p:spPr>
      </p:pic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F4FFB73-3C99-6D3C-2721-95C2E222AB63}"/>
              </a:ext>
            </a:extLst>
          </p:cNvPr>
          <p:cNvSpPr/>
          <p:nvPr/>
        </p:nvSpPr>
        <p:spPr>
          <a:xfrm>
            <a:off x="6966517" y="1738474"/>
            <a:ext cx="2006236" cy="5948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utente i non autista della mia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(escluso l’ultimo).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B2171C09-7DAE-4EE0-9B75-94002898C360}"/>
              </a:ext>
            </a:extLst>
          </p:cNvPr>
          <p:cNvSpPr/>
          <p:nvPr/>
        </p:nvSpPr>
        <p:spPr>
          <a:xfrm>
            <a:off x="6245342" y="3266761"/>
            <a:ext cx="2191100" cy="5082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E per ogni utente j successivo ad i.</a:t>
            </a:r>
          </a:p>
        </p:txBody>
      </p:sp>
      <p:pic>
        <p:nvPicPr>
          <p:cNvPr id="66" name="Elemento grafico 65" descr="Freccia linea: curva oraria con riempimento a tinta unita">
            <a:extLst>
              <a:ext uri="{FF2B5EF4-FFF2-40B4-BE49-F238E27FC236}">
                <a16:creationId xmlns:a16="http://schemas.microsoft.com/office/drawing/2014/main" id="{51637D26-6BE5-C17F-D37D-48F5A4062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6199168" y="1374514"/>
            <a:ext cx="669677" cy="669677"/>
          </a:xfrm>
          <a:prstGeom prst="rect">
            <a:avLst/>
          </a:prstGeom>
        </p:spPr>
      </p:pic>
      <p:pic>
        <p:nvPicPr>
          <p:cNvPr id="68" name="Elemento grafico 67" descr="Freccia linea: curva antioraria con riempimento a tinta unita">
            <a:extLst>
              <a:ext uri="{FF2B5EF4-FFF2-40B4-BE49-F238E27FC236}">
                <a16:creationId xmlns:a16="http://schemas.microsoft.com/office/drawing/2014/main" id="{C39497CE-8762-23EC-D2EA-CC65222C4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921516">
            <a:off x="5716439" y="5641377"/>
            <a:ext cx="700091" cy="7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4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>
                <a:solidFill>
                  <a:srgbClr val="788A9E"/>
                </a:solidFill>
              </a:rPr>
              <a:t>Dati:</a:t>
            </a:r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1168" y="1380744"/>
            <a:ext cx="6502619" cy="4742264"/>
          </a:xfrm>
        </p:spPr>
        <p:txBody>
          <a:bodyPr rtlCol="0">
            <a:normAutofit fontScale="92500"/>
          </a:bodyPr>
          <a:lstStyle>
            <a:defPPr>
              <a:defRPr lang="it-IT"/>
            </a:defPPr>
          </a:lstStyle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it-IT" sz="21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Sono state generate in modo randomico le coordinate delle case 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delle persone, che sono i punti di partenza.</a:t>
            </a: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</a:t>
            </a:r>
            <a:r>
              <a:rPr lang="it-IT" sz="21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Sono state generate in modo randomico le coordinate delle fermate delle linee di trasporto pubblico.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Gli utenti hanno tutti la stessa destinazione che è l’Università.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Gli utenti si dividono in: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autisti 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possono prendere la loro macchina e prelevare altre persone.</a:t>
            </a:r>
            <a:endParaRPr lang="it-IT" sz="2100"/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passeggeri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→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possono prendere la loro macchina ma non sono disposti a portare altre persone.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I passeggeri possono prendere un mezzo di trasporto e salire solo da una fermata vicina alla propria abitazione.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 Gli utenti che prendono un mezzo di trasporto verranno prelevati in una fermata d’arrivo da un autista.</a:t>
            </a:r>
            <a:endParaRPr lang="it-IT" sz="2100" b="0">
              <a:effectLst/>
            </a:endParaRPr>
          </a:p>
          <a:p>
            <a:pPr rtl="0"/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Le macchine hanno una capienza limitata a 5 persone.</a:t>
            </a:r>
            <a:endParaRPr lang="it-IT" sz="2100" b="0">
              <a:effectLst/>
            </a:endParaRPr>
          </a:p>
          <a:p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 </a:t>
            </a:r>
            <a:r>
              <a:rPr lang="it-IT" sz="2100"/>
              <a:t>L’o</a:t>
            </a:r>
            <a:r>
              <a:rPr lang="it-IT" sz="21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biettivo è di minimizzare i km percorsi dalle auto.</a:t>
            </a:r>
            <a:endParaRPr lang="it-IT" sz="2100">
              <a:latin typeface="+mj-lt"/>
            </a:endParaRPr>
          </a:p>
          <a:p>
            <a:pPr rtl="0"/>
            <a:endParaRPr lang="it-IT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A884D8B-635B-7402-1437-04A104C24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AD9BE9C-B5EA-5DA0-9156-6E05D3882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24E804-5D73-9996-1913-1EF77F2E5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3</a:t>
            </a:fld>
            <a:endParaRPr lang="it-IT"/>
          </a:p>
        </p:txBody>
      </p:sp>
      <p:pic>
        <p:nvPicPr>
          <p:cNvPr id="7" name="Segnaposto immagine 6" descr="Immagine che contiene albero, veicolo, Veicolo terrestre, aria aperta&#10;&#10;Descrizione generata automaticamente">
            <a:extLst>
              <a:ext uri="{FF2B5EF4-FFF2-40B4-BE49-F238E27FC236}">
                <a16:creationId xmlns:a16="http://schemas.microsoft.com/office/drawing/2014/main" id="{5D4E81B3-069D-54AE-0CC3-C443851147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25758" r="25758"/>
          <a:stretch>
            <a:fillRect/>
          </a:stretch>
        </p:blipFill>
        <p:spPr>
          <a:xfrm>
            <a:off x="7739400" y="0"/>
            <a:ext cx="4452600" cy="6123008"/>
          </a:xfrm>
        </p:spPr>
      </p:pic>
    </p:spTree>
    <p:extLst>
      <p:ext uri="{BB962C8B-B14F-4D97-AF65-F5344CB8AC3E}">
        <p14:creationId xmlns:p14="http://schemas.microsoft.com/office/powerpoint/2010/main" val="3435077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8722" y="779920"/>
            <a:ext cx="5751025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Intorno 2-OPT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EFE7F8D-8E2B-CD1D-98BF-EDFC531288CC}"/>
              </a:ext>
            </a:extLst>
          </p:cNvPr>
          <p:cNvSpPr txBox="1"/>
          <p:nvPr/>
        </p:nvSpPr>
        <p:spPr>
          <a:xfrm>
            <a:off x="462411" y="1492917"/>
            <a:ext cx="5891925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300"/>
              <a:t>Autsta1234Unife utilizzando 2-opt: 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metto 1 in tutte le posizioni possibili successive a lui e specchio i valori tra la sua vecchia posizione e quella nuova: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A2134U     </a:t>
            </a:r>
            <a:r>
              <a:rPr lang="it-IT" sz="1300" b="1">
                <a:solidFill>
                  <a:srgbClr val="FF66FF"/>
                </a:solidFill>
              </a:rPr>
              <a:t>OUT :(A,1)(2,3)      IN :(A,2),(1,3)</a:t>
            </a:r>
            <a:endParaRPr lang="it-IT" sz="1300" b="1"/>
          </a:p>
          <a:p>
            <a:pPr rtl="0">
              <a:spcBef>
                <a:spcPts val="1200"/>
              </a:spcBef>
            </a:pPr>
            <a:r>
              <a:rPr lang="it-IT" sz="1300"/>
              <a:t>A3214U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A4321U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metto il 2 nelle posizioni possibili successive a lui e specchio i valori tra la sua vecchia posizione e quella nuova 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A1324U</a:t>
            </a:r>
          </a:p>
          <a:p>
            <a:pPr>
              <a:spcBef>
                <a:spcPts val="1200"/>
              </a:spcBef>
            </a:pPr>
            <a:r>
              <a:rPr lang="it-IT" sz="1300"/>
              <a:t>A1432U     </a:t>
            </a:r>
            <a:r>
              <a:rPr lang="it-IT" sz="1300" b="1">
                <a:solidFill>
                  <a:schemeClr val="tx1">
                    <a:lumMod val="75000"/>
                  </a:schemeClr>
                </a:solidFill>
              </a:rPr>
              <a:t>OUT :(1,2) (4,U)      IN :(1,4) (2,U)</a:t>
            </a:r>
            <a:endParaRPr lang="it-IT" sz="1300">
              <a:solidFill>
                <a:schemeClr val="tx1">
                  <a:lumMod val="75000"/>
                </a:schemeClr>
              </a:solidFill>
            </a:endParaRPr>
          </a:p>
          <a:p>
            <a:pPr rtl="0">
              <a:spcBef>
                <a:spcPts val="1200"/>
              </a:spcBef>
            </a:pPr>
            <a:r>
              <a:rPr lang="it-IT" sz="1300"/>
              <a:t>metto il 3 nelle posizioni possibili successive a lui specchio i valori tra la sua vecchia posizione e quella nuova </a:t>
            </a:r>
          </a:p>
          <a:p>
            <a:pPr rtl="0">
              <a:spcBef>
                <a:spcPts val="1200"/>
              </a:spcBef>
            </a:pPr>
            <a:r>
              <a:rPr lang="it-IT" sz="1300"/>
              <a:t>A1243U</a:t>
            </a:r>
          </a:p>
          <a:p>
            <a:br>
              <a:rPr lang="it-IT" sz="1300"/>
            </a:br>
            <a:endParaRPr lang="it-IT" sz="1300"/>
          </a:p>
        </p:txBody>
      </p:sp>
      <p:pic>
        <p:nvPicPr>
          <p:cNvPr id="4" name="Picture 2" descr="Car PNG per il download gratuito">
            <a:extLst>
              <a:ext uri="{FF2B5EF4-FFF2-40B4-BE49-F238E27FC236}">
                <a16:creationId xmlns:a16="http://schemas.microsoft.com/office/drawing/2014/main" id="{46E6D98F-90EE-13F2-D88F-226B0B3E8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4755" y="999753"/>
            <a:ext cx="791537" cy="34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C52BE0AE-A2E7-630D-C105-EA744FF16845}"/>
              </a:ext>
            </a:extLst>
          </p:cNvPr>
          <p:cNvCxnSpPr>
            <a:cxnSpLocks/>
          </p:cNvCxnSpPr>
          <p:nvPr/>
        </p:nvCxnSpPr>
        <p:spPr>
          <a:xfrm>
            <a:off x="572734" y="1749280"/>
            <a:ext cx="111717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4F494183-0EEE-8B28-7D86-9CD4467DABBE}"/>
              </a:ext>
            </a:extLst>
          </p:cNvPr>
          <p:cNvCxnSpPr>
            <a:cxnSpLocks/>
          </p:cNvCxnSpPr>
          <p:nvPr/>
        </p:nvCxnSpPr>
        <p:spPr>
          <a:xfrm>
            <a:off x="532955" y="2639739"/>
            <a:ext cx="574390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00703DF-1A61-267D-9595-C6AA1AD918D1}"/>
              </a:ext>
            </a:extLst>
          </p:cNvPr>
          <p:cNvCxnSpPr>
            <a:cxnSpLocks/>
          </p:cNvCxnSpPr>
          <p:nvPr/>
        </p:nvCxnSpPr>
        <p:spPr>
          <a:xfrm>
            <a:off x="551726" y="4586295"/>
            <a:ext cx="574390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Ovale 4">
            <a:extLst>
              <a:ext uri="{FF2B5EF4-FFF2-40B4-BE49-F238E27FC236}">
                <a16:creationId xmlns:a16="http://schemas.microsoft.com/office/drawing/2014/main" id="{CB817A4C-71B6-90B5-C69A-C80F7DB9D0F7}"/>
              </a:ext>
            </a:extLst>
          </p:cNvPr>
          <p:cNvSpPr/>
          <p:nvPr/>
        </p:nvSpPr>
        <p:spPr>
          <a:xfrm>
            <a:off x="6488871" y="479389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0A6115F7-D647-968A-0AAF-A2C27B458137}"/>
              </a:ext>
            </a:extLst>
          </p:cNvPr>
          <p:cNvSpPr/>
          <p:nvPr/>
        </p:nvSpPr>
        <p:spPr>
          <a:xfrm>
            <a:off x="7125684" y="5776337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7BE89431-DE95-C8A2-448B-5BD6FCFB3FBA}"/>
              </a:ext>
            </a:extLst>
          </p:cNvPr>
          <p:cNvSpPr/>
          <p:nvPr/>
        </p:nvSpPr>
        <p:spPr>
          <a:xfrm>
            <a:off x="8256760" y="5216102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52B49F00-3D16-8A77-996A-82D59DC9EE52}"/>
              </a:ext>
            </a:extLst>
          </p:cNvPr>
          <p:cNvSpPr/>
          <p:nvPr/>
        </p:nvSpPr>
        <p:spPr>
          <a:xfrm>
            <a:off x="8984872" y="421730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62105B96-9347-DEF7-413C-A116330204A2}"/>
              </a:ext>
            </a:extLst>
          </p:cNvPr>
          <p:cNvSpPr/>
          <p:nvPr/>
        </p:nvSpPr>
        <p:spPr>
          <a:xfrm>
            <a:off x="10061212" y="421730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CE2CFA0C-21F4-D0EC-5EAD-FDE220FB2C7E}"/>
              </a:ext>
            </a:extLst>
          </p:cNvPr>
          <p:cNvSpPr/>
          <p:nvPr/>
        </p:nvSpPr>
        <p:spPr>
          <a:xfrm>
            <a:off x="11253446" y="495033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11353D3B-04F8-F672-8883-B33630016ED1}"/>
              </a:ext>
            </a:extLst>
          </p:cNvPr>
          <p:cNvCxnSpPr>
            <a:cxnSpLocks/>
            <a:stCxn id="5" idx="4"/>
            <a:endCxn id="18" idx="1"/>
          </p:cNvCxnSpPr>
          <p:nvPr/>
        </p:nvCxnSpPr>
        <p:spPr>
          <a:xfrm>
            <a:off x="6671980" y="5179055"/>
            <a:ext cx="507335" cy="6536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624630C-37A7-90AA-2DBA-1E37F6F7DC4B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0416858" y="4524799"/>
            <a:ext cx="836588" cy="61811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654FD22A-7890-234F-C200-3F9C7FBC37A8}"/>
              </a:ext>
            </a:extLst>
          </p:cNvPr>
          <p:cNvCxnSpPr>
            <a:cxnSpLocks/>
            <a:stCxn id="20" idx="3"/>
          </p:cNvCxnSpPr>
          <p:nvPr/>
        </p:nvCxnSpPr>
        <p:spPr>
          <a:xfrm flipH="1">
            <a:off x="8552420" y="4546052"/>
            <a:ext cx="486084" cy="767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13304B7D-0CB9-9C72-AA34-1A965BDA8C67}"/>
              </a:ext>
            </a:extLst>
          </p:cNvPr>
          <p:cNvCxnSpPr>
            <a:cxnSpLocks/>
          </p:cNvCxnSpPr>
          <p:nvPr/>
        </p:nvCxnSpPr>
        <p:spPr>
          <a:xfrm>
            <a:off x="6886641" y="4986477"/>
            <a:ext cx="1384744" cy="28603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F0C94099-DFD2-378F-C879-18564EC818CA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9361401" y="4397878"/>
            <a:ext cx="699811" cy="120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1C1D7F68-680D-8650-CD41-4EB303A69F4B}"/>
              </a:ext>
            </a:extLst>
          </p:cNvPr>
          <p:cNvCxnSpPr>
            <a:cxnSpLocks/>
            <a:endCxn id="19" idx="3"/>
          </p:cNvCxnSpPr>
          <p:nvPr/>
        </p:nvCxnSpPr>
        <p:spPr>
          <a:xfrm flipV="1">
            <a:off x="7491902" y="5544853"/>
            <a:ext cx="818490" cy="386993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CF195D06-E5DA-922F-ACA1-6DA77E869F83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10412417" y="4372621"/>
            <a:ext cx="894660" cy="634122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7056F912-C5ED-EB3C-9336-AA07655735EA}"/>
              </a:ext>
            </a:extLst>
          </p:cNvPr>
          <p:cNvCxnSpPr>
            <a:cxnSpLocks/>
          </p:cNvCxnSpPr>
          <p:nvPr/>
        </p:nvCxnSpPr>
        <p:spPr>
          <a:xfrm>
            <a:off x="9282241" y="4230277"/>
            <a:ext cx="85813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9FF62321-643C-3B60-ED87-EEF28E0FB600}"/>
              </a:ext>
            </a:extLst>
          </p:cNvPr>
          <p:cNvCxnSpPr>
            <a:cxnSpLocks/>
          </p:cNvCxnSpPr>
          <p:nvPr/>
        </p:nvCxnSpPr>
        <p:spPr>
          <a:xfrm flipV="1">
            <a:off x="7468134" y="4433866"/>
            <a:ext cx="1484557" cy="1348566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73ECF47D-3E77-3386-2DC0-5158E7F1A10A}"/>
              </a:ext>
            </a:extLst>
          </p:cNvPr>
          <p:cNvCxnSpPr>
            <a:cxnSpLocks/>
            <a:endCxn id="19" idx="4"/>
          </p:cNvCxnSpPr>
          <p:nvPr/>
        </p:nvCxnSpPr>
        <p:spPr>
          <a:xfrm flipV="1">
            <a:off x="7438270" y="5601258"/>
            <a:ext cx="1001599" cy="4529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81073240-A138-3FC0-BCDD-3A8EB361E1ED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542502" y="5122650"/>
            <a:ext cx="603629" cy="75344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41184828-0CBE-9CF1-81E3-3E730E477C63}"/>
              </a:ext>
            </a:extLst>
          </p:cNvPr>
          <p:cNvCxnSpPr>
            <a:cxnSpLocks/>
          </p:cNvCxnSpPr>
          <p:nvPr/>
        </p:nvCxnSpPr>
        <p:spPr>
          <a:xfrm flipV="1">
            <a:off x="7397148" y="4452644"/>
            <a:ext cx="2639477" cy="132014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EFA5E14-D7FB-0CEE-DCB8-47C7B53BDEB1}"/>
              </a:ext>
            </a:extLst>
          </p:cNvPr>
          <p:cNvCxnSpPr>
            <a:cxnSpLocks/>
          </p:cNvCxnSpPr>
          <p:nvPr/>
        </p:nvCxnSpPr>
        <p:spPr>
          <a:xfrm flipV="1">
            <a:off x="9361401" y="4293573"/>
            <a:ext cx="687518" cy="17978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AC985DC9-692A-FA89-F8FD-E9844ACC62EA}"/>
              </a:ext>
            </a:extLst>
          </p:cNvPr>
          <p:cNvCxnSpPr>
            <a:cxnSpLocks/>
          </p:cNvCxnSpPr>
          <p:nvPr/>
        </p:nvCxnSpPr>
        <p:spPr>
          <a:xfrm flipV="1">
            <a:off x="8565872" y="4537082"/>
            <a:ext cx="402910" cy="599538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73836930-5DAB-EA52-DA64-04CB28734772}"/>
              </a:ext>
            </a:extLst>
          </p:cNvPr>
          <p:cNvCxnSpPr>
            <a:cxnSpLocks/>
            <a:endCxn id="22" idx="2"/>
          </p:cNvCxnSpPr>
          <p:nvPr/>
        </p:nvCxnSpPr>
        <p:spPr>
          <a:xfrm flipV="1">
            <a:off x="8667601" y="5142916"/>
            <a:ext cx="2585846" cy="23671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7384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3566" y="997996"/>
            <a:ext cx="3358852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City-Swap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AD7A7F4-E69B-D53A-2AAC-4B1F3FD5D218}"/>
              </a:ext>
            </a:extLst>
          </p:cNvPr>
          <p:cNvSpPr txBox="1"/>
          <p:nvPr/>
        </p:nvSpPr>
        <p:spPr>
          <a:xfrm>
            <a:off x="2457373" y="2690336"/>
            <a:ext cx="78089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City SWAP è l’intorno ottenuto dallo scambio di 2 nodi (</a:t>
            </a:r>
            <a:r>
              <a:rPr lang="it-IT" err="1"/>
              <a:t>anzichè</a:t>
            </a:r>
            <a:r>
              <a:rPr lang="it-IT"/>
              <a:t> 2 archi) nel ciclo.</a:t>
            </a:r>
          </a:p>
        </p:txBody>
      </p:sp>
      <p:pic>
        <p:nvPicPr>
          <p:cNvPr id="6146" name="Picture 2" descr="Swap - Free arrows icons">
            <a:extLst>
              <a:ext uri="{FF2B5EF4-FFF2-40B4-BE49-F238E27FC236}">
                <a16:creationId xmlns:a16="http://schemas.microsoft.com/office/drawing/2014/main" id="{121FCB26-12FC-2934-E3D0-C9FA296F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18" y="997996"/>
            <a:ext cx="786970" cy="7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cerchio, linea&#10;&#10;Descrizione generata automaticamente">
            <a:extLst>
              <a:ext uri="{FF2B5EF4-FFF2-40B4-BE49-F238E27FC236}">
                <a16:creationId xmlns:a16="http://schemas.microsoft.com/office/drawing/2014/main" id="{20696080-47EC-905D-B480-B07A6D208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991" y="3798332"/>
            <a:ext cx="6216017" cy="176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45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563" y="73588"/>
            <a:ext cx="4726465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City-Swap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Swap - Free arrows icons">
            <a:extLst>
              <a:ext uri="{FF2B5EF4-FFF2-40B4-BE49-F238E27FC236}">
                <a16:creationId xmlns:a16="http://schemas.microsoft.com/office/drawing/2014/main" id="{121FCB26-12FC-2934-E3D0-C9FA296F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9203" y="73588"/>
            <a:ext cx="786970" cy="7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4921F0BD-45ED-F452-E9CF-366C40F78310}"/>
              </a:ext>
            </a:extLst>
          </p:cNvPr>
          <p:cNvSpPr txBox="1"/>
          <p:nvPr/>
        </p:nvSpPr>
        <p:spPr>
          <a:xfrm>
            <a:off x="1952527" y="607905"/>
            <a:ext cx="4462915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node_swap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):</a:t>
            </a:r>
          </a:p>
          <a:p>
            <a:r>
              <a:rPr lang="it-IT" sz="1400"/>
              <a:t>    </a:t>
            </a:r>
            <a:r>
              <a:rPr lang="it-IT" sz="1400" err="1"/>
              <a:t>routes</a:t>
            </a:r>
            <a:r>
              <a:rPr lang="it-IT" sz="1400"/>
              <a:t>=[]</a:t>
            </a:r>
          </a:p>
          <a:p>
            <a:r>
              <a:rPr lang="it-IT" sz="1400"/>
              <a:t>    if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 &lt;4:</a:t>
            </a:r>
          </a:p>
          <a:p>
            <a:r>
              <a:rPr lang="it-IT" sz="1400"/>
              <a:t>        </a:t>
            </a:r>
            <a:r>
              <a:rPr lang="it-IT" sz="1400" err="1"/>
              <a:t>routes.append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)</a:t>
            </a:r>
          </a:p>
          <a:p>
            <a:r>
              <a:rPr lang="it-IT" sz="1400"/>
              <a:t>    else:</a:t>
            </a:r>
          </a:p>
          <a:p>
            <a:r>
              <a:rPr lang="it-IT" sz="1400"/>
              <a:t>        for i in range(1,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())-2):</a:t>
            </a:r>
          </a:p>
          <a:p>
            <a:r>
              <a:rPr lang="it-IT" sz="1400"/>
              <a:t>            </a:t>
            </a:r>
            <a:r>
              <a:rPr lang="it-IT" sz="1400" err="1"/>
              <a:t>routes.extend</a:t>
            </a:r>
            <a:r>
              <a:rPr lang="it-IT" sz="1400"/>
              <a:t>(</a:t>
            </a:r>
            <a:r>
              <a:rPr lang="it-IT" sz="1400" err="1"/>
              <a:t>generate_routes_node_swap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i))</a:t>
            </a:r>
          </a:p>
          <a:p>
            <a:r>
              <a:rPr lang="it-IT" sz="1400"/>
              <a:t>        for </a:t>
            </a:r>
            <a:r>
              <a:rPr lang="it-IT" sz="1400" err="1"/>
              <a:t>el</a:t>
            </a:r>
            <a:r>
              <a:rPr lang="it-IT" sz="1400"/>
              <a:t> in </a:t>
            </a:r>
            <a:r>
              <a:rPr lang="it-IT" sz="1400" err="1"/>
              <a:t>routes</a:t>
            </a:r>
            <a:r>
              <a:rPr lang="it-IT" sz="1400"/>
              <a:t>:</a:t>
            </a:r>
          </a:p>
          <a:p>
            <a:r>
              <a:rPr lang="it-IT" sz="1400"/>
              <a:t>            </a:t>
            </a:r>
            <a:r>
              <a:rPr lang="it-IT" sz="1400" err="1"/>
              <a:t>el.set_km</a:t>
            </a:r>
            <a:r>
              <a:rPr lang="it-IT" sz="1400"/>
              <a:t>()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</a:t>
            </a:r>
            <a:r>
              <a:rPr lang="it-IT" sz="1400" err="1"/>
              <a:t>routes</a:t>
            </a:r>
            <a:endParaRPr lang="it-IT" sz="1400"/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generate_routes_node_swap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i):</a:t>
            </a:r>
          </a:p>
          <a:p>
            <a:r>
              <a:rPr lang="it-IT" sz="1400"/>
              <a:t>    r1=[]</a:t>
            </a:r>
          </a:p>
          <a:p>
            <a:r>
              <a:rPr lang="it-IT" sz="1400"/>
              <a:t>    for j in range(i+1,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())-1):</a:t>
            </a:r>
          </a:p>
          <a:p>
            <a:r>
              <a:rPr lang="it-IT" sz="1400"/>
              <a:t>        r1.append(</a:t>
            </a:r>
            <a:r>
              <a:rPr lang="it-IT" sz="1400" err="1"/>
              <a:t>swap_node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i, j))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  <a:p>
            <a:endParaRPr lang="it-IT" sz="1400"/>
          </a:p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swap_node</a:t>
            </a:r>
            <a:r>
              <a:rPr lang="it-IT" sz="1400"/>
              <a:t>(</a:t>
            </a:r>
            <a:r>
              <a:rPr lang="it-IT" sz="1400" err="1"/>
              <a:t>route</a:t>
            </a:r>
            <a:r>
              <a:rPr lang="it-IT" sz="1400"/>
              <a:t>, i, j):</a:t>
            </a:r>
          </a:p>
          <a:p>
            <a:r>
              <a:rPr lang="it-IT" sz="1400"/>
              <a:t>    r1=</a:t>
            </a:r>
            <a:r>
              <a:rPr lang="it-IT" sz="1400" err="1"/>
              <a:t>rt.Route</a:t>
            </a:r>
            <a:r>
              <a:rPr lang="it-IT" sz="1400"/>
              <a:t>()</a:t>
            </a:r>
          </a:p>
          <a:p>
            <a:r>
              <a:rPr lang="it-IT" sz="1400"/>
              <a:t>    for k in range(0, i):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r1.aggiungi_nodo(</a:t>
            </a:r>
            <a:r>
              <a:rPr lang="it-IT" sz="1400" err="1"/>
              <a:t>route.get_nodi</a:t>
            </a:r>
            <a:r>
              <a:rPr lang="it-IT" sz="1400"/>
              <a:t>()[j])</a:t>
            </a:r>
          </a:p>
          <a:p>
            <a:r>
              <a:rPr lang="it-IT" sz="1400"/>
              <a:t>    for k in range(</a:t>
            </a:r>
            <a:r>
              <a:rPr lang="it-IT" sz="1400" err="1"/>
              <a:t>len</a:t>
            </a:r>
            <a:r>
              <a:rPr lang="it-IT" sz="1400"/>
              <a:t>(r1.get_nodi()), j):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r1.aggiungi_nodo(</a:t>
            </a:r>
            <a:r>
              <a:rPr lang="it-IT" sz="1400" err="1"/>
              <a:t>route.get_nodi</a:t>
            </a:r>
            <a:r>
              <a:rPr lang="it-IT" sz="1400"/>
              <a:t>()[i])</a:t>
            </a:r>
          </a:p>
          <a:p>
            <a:r>
              <a:rPr lang="it-IT" sz="1400"/>
              <a:t>    for k in range(</a:t>
            </a:r>
            <a:r>
              <a:rPr lang="it-IT" sz="1400" err="1"/>
              <a:t>len</a:t>
            </a:r>
            <a:r>
              <a:rPr lang="it-IT" sz="1400"/>
              <a:t>(r1.get_nodi()),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route.get_nodi</a:t>
            </a:r>
            <a:r>
              <a:rPr lang="it-IT" sz="1400"/>
              <a:t>())):</a:t>
            </a:r>
          </a:p>
          <a:p>
            <a:r>
              <a:rPr lang="it-IT" sz="1400"/>
              <a:t>        r1.aggiungi_nodo(</a:t>
            </a:r>
            <a:r>
              <a:rPr lang="it-IT" sz="1400" err="1"/>
              <a:t>route.get_nodi</a:t>
            </a:r>
            <a:r>
              <a:rPr lang="it-IT" sz="1400"/>
              <a:t>()[k])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r1</a:t>
            </a:r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47CDB727-7E3D-116F-F2E2-A1E321319CE7}"/>
              </a:ext>
            </a:extLst>
          </p:cNvPr>
          <p:cNvSpPr/>
          <p:nvPr/>
        </p:nvSpPr>
        <p:spPr>
          <a:xfrm>
            <a:off x="6926500" y="1853093"/>
            <a:ext cx="2006236" cy="594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utente i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escluso l’autista e l’ultimo passeggero </a:t>
            </a: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A8CA80F8-3D20-4837-5D18-4E725C8A2C36}"/>
              </a:ext>
            </a:extLst>
          </p:cNvPr>
          <p:cNvSpPr/>
          <p:nvPr/>
        </p:nvSpPr>
        <p:spPr>
          <a:xfrm>
            <a:off x="4968079" y="697229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può essere modificata solo se la sua lunghezza è maggiore di 4.</a:t>
            </a:r>
          </a:p>
        </p:txBody>
      </p:sp>
      <p:pic>
        <p:nvPicPr>
          <p:cNvPr id="14" name="Elemento grafico 13" descr="Freccia linea: curva oraria con riempimento a tinta unita">
            <a:extLst>
              <a:ext uri="{FF2B5EF4-FFF2-40B4-BE49-F238E27FC236}">
                <a16:creationId xmlns:a16="http://schemas.microsoft.com/office/drawing/2014/main" id="{C3683B18-94B5-35BB-9D07-0FA9EE01B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4007543" y="489537"/>
            <a:ext cx="669677" cy="669677"/>
          </a:xfrm>
          <a:prstGeom prst="rect">
            <a:avLst/>
          </a:prstGeom>
        </p:spPr>
      </p:pic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D9B7531-2832-A1C6-FF52-4D4D5B11E29E}"/>
              </a:ext>
            </a:extLst>
          </p:cNvPr>
          <p:cNvCxnSpPr>
            <a:cxnSpLocks/>
          </p:cNvCxnSpPr>
          <p:nvPr/>
        </p:nvCxnSpPr>
        <p:spPr>
          <a:xfrm flipH="1">
            <a:off x="3874860" y="2258161"/>
            <a:ext cx="672753" cy="681684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109BCE8B-4136-0AA0-6B64-4EF40B032B2E}"/>
              </a:ext>
            </a:extLst>
          </p:cNvPr>
          <p:cNvSpPr/>
          <p:nvPr/>
        </p:nvSpPr>
        <p:spPr>
          <a:xfrm>
            <a:off x="5667853" y="3230557"/>
            <a:ext cx="2006236" cy="5945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E per ogni utente j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successivo ad i escluso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AAF3B3AC-FEB0-F3DF-AF3B-7D49D39A6939}"/>
              </a:ext>
            </a:extLst>
          </p:cNvPr>
          <p:cNvCxnSpPr>
            <a:cxnSpLocks/>
          </p:cNvCxnSpPr>
          <p:nvPr/>
        </p:nvCxnSpPr>
        <p:spPr>
          <a:xfrm flipH="1">
            <a:off x="2886718" y="3854482"/>
            <a:ext cx="781042" cy="45370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AA9C379D-F2D7-2940-2D67-4C19C5077A7B}"/>
              </a:ext>
            </a:extLst>
          </p:cNvPr>
          <p:cNvSpPr/>
          <p:nvPr/>
        </p:nvSpPr>
        <p:spPr>
          <a:xfrm>
            <a:off x="6294367" y="4859508"/>
            <a:ext cx="2432944" cy="1170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finale tutti i nodi prima di i. Poi aggiungo il nodo j. Poi tutti i nodi fino alla vecchia posizione di j. Poi il nodo i ed infine tutti i nodi successivi alla vecchia posizione di j.</a:t>
            </a:r>
          </a:p>
          <a:p>
            <a:pPr algn="ctr"/>
            <a:r>
              <a:rPr lang="it-IT" sz="1000">
                <a:solidFill>
                  <a:schemeClr val="tx1"/>
                </a:solidFill>
              </a:rPr>
              <a:t>Otteniamo quindi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iniziale avendo però scambiato il nodo i con il nodo j.</a:t>
            </a:r>
          </a:p>
        </p:txBody>
      </p:sp>
      <p:pic>
        <p:nvPicPr>
          <p:cNvPr id="20" name="Elemento grafico 19" descr="Freccia linea: curva antioraria con riempimento a tinta unita">
            <a:extLst>
              <a:ext uri="{FF2B5EF4-FFF2-40B4-BE49-F238E27FC236}">
                <a16:creationId xmlns:a16="http://schemas.microsoft.com/office/drawing/2014/main" id="{59BF5415-DB13-4787-7563-3B623B8139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921516">
            <a:off x="5339956" y="5334872"/>
            <a:ext cx="700091" cy="776191"/>
          </a:xfrm>
          <a:prstGeom prst="rect">
            <a:avLst/>
          </a:prstGeom>
        </p:spPr>
      </p:pic>
      <p:pic>
        <p:nvPicPr>
          <p:cNvPr id="21" name="Elemento grafico 20" descr="Freccia linea: curva oraria con riempimento a tinta unita">
            <a:extLst>
              <a:ext uri="{FF2B5EF4-FFF2-40B4-BE49-F238E27FC236}">
                <a16:creationId xmlns:a16="http://schemas.microsoft.com/office/drawing/2014/main" id="{76A81C06-9763-18DF-A780-7DA65D323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6020823" y="1516639"/>
            <a:ext cx="669677" cy="669677"/>
          </a:xfrm>
          <a:prstGeom prst="rect">
            <a:avLst/>
          </a:prstGeom>
        </p:spPr>
      </p:pic>
      <p:pic>
        <p:nvPicPr>
          <p:cNvPr id="22" name="Elemento grafico 21" descr="Freccia linea: curva oraria con riempimento a tinta unita">
            <a:extLst>
              <a:ext uri="{FF2B5EF4-FFF2-40B4-BE49-F238E27FC236}">
                <a16:creationId xmlns:a16="http://schemas.microsoft.com/office/drawing/2014/main" id="{DCD9AB8A-A497-E546-6C40-2BCF2B2E7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551595">
            <a:off x="4854537" y="2989102"/>
            <a:ext cx="669677" cy="669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9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City-Swap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-1291" y="630736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Swap - Free arrows icons">
            <a:extLst>
              <a:ext uri="{FF2B5EF4-FFF2-40B4-BE49-F238E27FC236}">
                <a16:creationId xmlns:a16="http://schemas.microsoft.com/office/drawing/2014/main" id="{121FCB26-12FC-2934-E3D0-C9FA296F5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446" y="788281"/>
            <a:ext cx="786970" cy="78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17DB01AE-6BB7-2168-5453-3F68A38B6EDD}"/>
              </a:ext>
            </a:extLst>
          </p:cNvPr>
          <p:cNvSpPr txBox="1"/>
          <p:nvPr/>
        </p:nvSpPr>
        <p:spPr>
          <a:xfrm>
            <a:off x="535744" y="1996658"/>
            <a:ext cx="6116320" cy="393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600"/>
              <a:t>Esempio: Autista,1,2,3,4,Unife , utilizzando City-Swap: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parto da 1: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A2134U    </a:t>
            </a:r>
            <a:r>
              <a:rPr lang="it-IT" sz="1600" b="1">
                <a:solidFill>
                  <a:srgbClr val="FF66FF"/>
                </a:solidFill>
              </a:rPr>
              <a:t>1</a:t>
            </a:r>
            <a:r>
              <a:rPr lang="it-IT" sz="1600" b="1">
                <a:solidFill>
                  <a:srgbClr val="FF66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↔</a:t>
            </a:r>
            <a:r>
              <a:rPr lang="it-IT" sz="1600" b="1">
                <a:solidFill>
                  <a:srgbClr val="FF66FF"/>
                </a:solidFill>
              </a:rPr>
              <a:t>2</a:t>
            </a:r>
            <a:endParaRPr lang="it-IT" sz="1600"/>
          </a:p>
          <a:p>
            <a:pPr rtl="0">
              <a:spcBef>
                <a:spcPts val="1200"/>
              </a:spcBef>
            </a:pPr>
            <a:r>
              <a:rPr lang="it-IT" sz="1600"/>
              <a:t>A3213U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A4231U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scambio il 2 con quelli in avanti: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A1324U</a:t>
            </a:r>
          </a:p>
          <a:p>
            <a:pPr>
              <a:spcBef>
                <a:spcPts val="1200"/>
              </a:spcBef>
            </a:pPr>
            <a:r>
              <a:rPr lang="it-IT" sz="1600"/>
              <a:t>A1432U    </a:t>
            </a:r>
            <a:r>
              <a:rPr lang="it-IT" sz="1600" b="1">
                <a:solidFill>
                  <a:schemeClr val="tx1">
                    <a:lumMod val="75000"/>
                  </a:schemeClr>
                </a:solidFill>
              </a:rPr>
              <a:t>2</a:t>
            </a:r>
            <a:r>
              <a:rPr lang="it-IT" sz="1600" b="1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↔4</a:t>
            </a:r>
            <a:endParaRPr lang="it-IT" sz="1600">
              <a:solidFill>
                <a:schemeClr val="tx1">
                  <a:lumMod val="75000"/>
                </a:schemeClr>
              </a:solidFill>
            </a:endParaRPr>
          </a:p>
          <a:p>
            <a:pPr rtl="0">
              <a:spcBef>
                <a:spcPts val="1200"/>
              </a:spcBef>
            </a:pPr>
            <a:r>
              <a:rPr lang="it-IT" sz="1600"/>
              <a:t>scambio il 3: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A1243U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53889445-6839-A4BA-57BD-F0C26C4868AA}"/>
              </a:ext>
            </a:extLst>
          </p:cNvPr>
          <p:cNvSpPr/>
          <p:nvPr/>
        </p:nvSpPr>
        <p:spPr>
          <a:xfrm>
            <a:off x="8048770" y="134337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B95E059-B5E2-2510-66BB-004C569D36B9}"/>
              </a:ext>
            </a:extLst>
          </p:cNvPr>
          <p:cNvSpPr/>
          <p:nvPr/>
        </p:nvSpPr>
        <p:spPr>
          <a:xfrm>
            <a:off x="10239636" y="2059405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A5E60014-9278-7940-E7F8-ADC5647E6169}"/>
              </a:ext>
            </a:extLst>
          </p:cNvPr>
          <p:cNvSpPr/>
          <p:nvPr/>
        </p:nvSpPr>
        <p:spPr>
          <a:xfrm>
            <a:off x="11111757" y="358406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478F445-5384-5C71-FE10-9EFD67E8AADB}"/>
              </a:ext>
            </a:extLst>
          </p:cNvPr>
          <p:cNvSpPr/>
          <p:nvPr/>
        </p:nvSpPr>
        <p:spPr>
          <a:xfrm>
            <a:off x="8231879" y="5241185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E8DCAD63-4A34-2065-16C6-455B8FC50648}"/>
              </a:ext>
            </a:extLst>
          </p:cNvPr>
          <p:cNvSpPr/>
          <p:nvPr/>
        </p:nvSpPr>
        <p:spPr>
          <a:xfrm>
            <a:off x="6188924" y="449335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D79921F-9383-18DD-EA38-812EE4438EF9}"/>
              </a:ext>
            </a:extLst>
          </p:cNvPr>
          <p:cNvSpPr/>
          <p:nvPr/>
        </p:nvSpPr>
        <p:spPr>
          <a:xfrm>
            <a:off x="6300684" y="185691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757CB6E0-C356-4634-1115-989E5878EB87}"/>
              </a:ext>
            </a:extLst>
          </p:cNvPr>
          <p:cNvCxnSpPr>
            <a:cxnSpLocks/>
          </p:cNvCxnSpPr>
          <p:nvPr/>
        </p:nvCxnSpPr>
        <p:spPr>
          <a:xfrm>
            <a:off x="8432755" y="1607074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01F0BB7-6A77-6B67-29B8-0C6D6939F468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-3032544" y="8076838"/>
            <a:ext cx="486084" cy="767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7E2A4933-A999-DD57-5002-DF842DD25B0D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3249379" y="-1407084"/>
            <a:ext cx="699811" cy="120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25E2E0F1-2B10-AF67-7879-8978EDD0A534}"/>
              </a:ext>
            </a:extLst>
          </p:cNvPr>
          <p:cNvCxnSpPr>
            <a:cxnSpLocks/>
            <a:stCxn id="10" idx="4"/>
            <a:endCxn id="12" idx="1"/>
          </p:cNvCxnSpPr>
          <p:nvPr/>
        </p:nvCxnSpPr>
        <p:spPr>
          <a:xfrm>
            <a:off x="10422745" y="2444561"/>
            <a:ext cx="742643" cy="1195908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130B74DC-3546-7F57-85D4-B84C1CD3A09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414988" y="1660289"/>
            <a:ext cx="2750400" cy="198018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006A2B0-EF77-D8A9-620A-F9D9B30E793F}"/>
              </a:ext>
            </a:extLst>
          </p:cNvPr>
          <p:cNvCxnSpPr>
            <a:cxnSpLocks/>
            <a:stCxn id="12" idx="0"/>
            <a:endCxn id="10" idx="5"/>
          </p:cNvCxnSpPr>
          <p:nvPr/>
        </p:nvCxnSpPr>
        <p:spPr>
          <a:xfrm flipH="1" flipV="1">
            <a:off x="10552223" y="2388156"/>
            <a:ext cx="742643" cy="11959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21F0F319-255D-6D7F-43DC-D0F505433884}"/>
              </a:ext>
            </a:extLst>
          </p:cNvPr>
          <p:cNvCxnSpPr>
            <a:cxnSpLocks/>
            <a:stCxn id="10" idx="3"/>
            <a:endCxn id="8" idx="5"/>
          </p:cNvCxnSpPr>
          <p:nvPr/>
        </p:nvCxnSpPr>
        <p:spPr>
          <a:xfrm flipH="1" flipV="1">
            <a:off x="8361357" y="1672130"/>
            <a:ext cx="1931910" cy="716026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B35CB531-3AF2-B7B5-C7CE-27583A44A2F9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8598097" y="3955243"/>
            <a:ext cx="2652242" cy="14785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D2D620B1-9849-A5AD-56BB-A269B55169D3}"/>
              </a:ext>
            </a:extLst>
          </p:cNvPr>
          <p:cNvCxnSpPr>
            <a:cxnSpLocks/>
          </p:cNvCxnSpPr>
          <p:nvPr/>
        </p:nvCxnSpPr>
        <p:spPr>
          <a:xfrm>
            <a:off x="1299157" y="2285128"/>
            <a:ext cx="1615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1DB7F6B-C3BB-72B6-E959-177374BC2C5E}"/>
              </a:ext>
            </a:extLst>
          </p:cNvPr>
          <p:cNvCxnSpPr>
            <a:cxnSpLocks/>
          </p:cNvCxnSpPr>
          <p:nvPr/>
        </p:nvCxnSpPr>
        <p:spPr>
          <a:xfrm>
            <a:off x="6493108" y="4773719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C3FC0DB8-72D8-0F5C-B5FD-7103EBB4C553}"/>
              </a:ext>
            </a:extLst>
          </p:cNvPr>
          <p:cNvCxnSpPr>
            <a:cxnSpLocks/>
          </p:cNvCxnSpPr>
          <p:nvPr/>
        </p:nvCxnSpPr>
        <p:spPr>
          <a:xfrm flipV="1">
            <a:off x="6300684" y="2251983"/>
            <a:ext cx="183109" cy="2246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6F5FD2BE-EB5C-78CB-2B9E-C9F92BDF99EB}"/>
              </a:ext>
            </a:extLst>
          </p:cNvPr>
          <p:cNvCxnSpPr>
            <a:cxnSpLocks/>
            <a:stCxn id="10" idx="4"/>
            <a:endCxn id="13" idx="7"/>
          </p:cNvCxnSpPr>
          <p:nvPr/>
        </p:nvCxnSpPr>
        <p:spPr>
          <a:xfrm flipH="1">
            <a:off x="8544466" y="2444561"/>
            <a:ext cx="1878279" cy="2853029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B253CDB1-A614-8E04-2BD4-519B0DD4BF54}"/>
              </a:ext>
            </a:extLst>
          </p:cNvPr>
          <p:cNvCxnSpPr>
            <a:cxnSpLocks/>
            <a:stCxn id="14" idx="6"/>
            <a:endCxn id="13" idx="1"/>
          </p:cNvCxnSpPr>
          <p:nvPr/>
        </p:nvCxnSpPr>
        <p:spPr>
          <a:xfrm>
            <a:off x="6555142" y="4685936"/>
            <a:ext cx="1730368" cy="611654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02DF6675-9AB5-BF5C-BEEB-6CA9E3B4A28C}"/>
              </a:ext>
            </a:extLst>
          </p:cNvPr>
          <p:cNvCxnSpPr>
            <a:cxnSpLocks/>
            <a:stCxn id="14" idx="0"/>
            <a:endCxn id="15" idx="5"/>
          </p:cNvCxnSpPr>
          <p:nvPr/>
        </p:nvCxnSpPr>
        <p:spPr>
          <a:xfrm flipV="1">
            <a:off x="6372033" y="2185665"/>
            <a:ext cx="241238" cy="2307693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95D1FEA2-1F6D-B34B-A6E9-8CDE67C9E5C5}"/>
              </a:ext>
            </a:extLst>
          </p:cNvPr>
          <p:cNvCxnSpPr>
            <a:cxnSpLocks/>
          </p:cNvCxnSpPr>
          <p:nvPr/>
        </p:nvCxnSpPr>
        <p:spPr>
          <a:xfrm>
            <a:off x="591163" y="3062225"/>
            <a:ext cx="765785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Connettore diritto 48">
            <a:extLst>
              <a:ext uri="{FF2B5EF4-FFF2-40B4-BE49-F238E27FC236}">
                <a16:creationId xmlns:a16="http://schemas.microsoft.com/office/drawing/2014/main" id="{FED7349D-1262-4BEE-887D-4C3DC274B409}"/>
              </a:ext>
            </a:extLst>
          </p:cNvPr>
          <p:cNvCxnSpPr>
            <a:cxnSpLocks/>
            <a:stCxn id="14" idx="7"/>
            <a:endCxn id="13" idx="0"/>
          </p:cNvCxnSpPr>
          <p:nvPr/>
        </p:nvCxnSpPr>
        <p:spPr>
          <a:xfrm>
            <a:off x="6501511" y="4549763"/>
            <a:ext cx="1913477" cy="691422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1D5228B3-19D5-8B35-E4EA-073970B0DA2E}"/>
              </a:ext>
            </a:extLst>
          </p:cNvPr>
          <p:cNvCxnSpPr>
            <a:cxnSpLocks/>
            <a:stCxn id="14" idx="7"/>
            <a:endCxn id="10" idx="3"/>
          </p:cNvCxnSpPr>
          <p:nvPr/>
        </p:nvCxnSpPr>
        <p:spPr>
          <a:xfrm flipV="1">
            <a:off x="6501511" y="2388156"/>
            <a:ext cx="3791756" cy="216160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E612F728-47DB-4693-885C-9FC7567260C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8414988" y="3776642"/>
            <a:ext cx="2696769" cy="1464543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145" name="Connettore diritto 6144">
            <a:extLst>
              <a:ext uri="{FF2B5EF4-FFF2-40B4-BE49-F238E27FC236}">
                <a16:creationId xmlns:a16="http://schemas.microsoft.com/office/drawing/2014/main" id="{AFF42166-1844-1F9E-75E0-0DA2B7E4018E}"/>
              </a:ext>
            </a:extLst>
          </p:cNvPr>
          <p:cNvCxnSpPr>
            <a:cxnSpLocks/>
            <a:stCxn id="12" idx="2"/>
            <a:endCxn id="15" idx="5"/>
          </p:cNvCxnSpPr>
          <p:nvPr/>
        </p:nvCxnSpPr>
        <p:spPr>
          <a:xfrm flipH="1" flipV="1">
            <a:off x="6613271" y="2185665"/>
            <a:ext cx="4498486" cy="159097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C4DDA2A3-67DE-C043-C32C-6088B97826B2}"/>
              </a:ext>
            </a:extLst>
          </p:cNvPr>
          <p:cNvCxnSpPr>
            <a:cxnSpLocks/>
          </p:cNvCxnSpPr>
          <p:nvPr/>
        </p:nvCxnSpPr>
        <p:spPr>
          <a:xfrm>
            <a:off x="646582" y="5065000"/>
            <a:ext cx="65494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0574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9D9F39D-1209-58FD-CB12-F7D51F1006DC}"/>
              </a:ext>
            </a:extLst>
          </p:cNvPr>
          <p:cNvCxnSpPr/>
          <p:nvPr/>
        </p:nvCxnSpPr>
        <p:spPr>
          <a:xfrm>
            <a:off x="-1291" y="630736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01F0BB7-6A77-6B67-29B8-0C6D6939F468}"/>
              </a:ext>
            </a:extLst>
          </p:cNvPr>
          <p:cNvCxnSpPr>
            <a:cxnSpLocks/>
          </p:cNvCxnSpPr>
          <p:nvPr/>
        </p:nvCxnSpPr>
        <p:spPr>
          <a:xfrm flipH="1">
            <a:off x="-3032544" y="8076838"/>
            <a:ext cx="486084" cy="7672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7E2A4933-A999-DD57-5002-DF842DD25B0D}"/>
              </a:ext>
            </a:extLst>
          </p:cNvPr>
          <p:cNvCxnSpPr>
            <a:cxnSpLocks/>
          </p:cNvCxnSpPr>
          <p:nvPr/>
        </p:nvCxnSpPr>
        <p:spPr>
          <a:xfrm>
            <a:off x="3249379" y="-1407084"/>
            <a:ext cx="699811" cy="120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C5A30558-AF95-E4B7-E733-DE99F4E7C253}"/>
              </a:ext>
            </a:extLst>
          </p:cNvPr>
          <p:cNvSpPr txBox="1"/>
          <p:nvPr/>
        </p:nvSpPr>
        <p:spPr>
          <a:xfrm>
            <a:off x="769732" y="2057591"/>
            <a:ext cx="102437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/>
          </a:p>
          <a:p>
            <a:r>
              <a:rPr lang="it-IT"/>
              <a:t>Chain Relocation è l’intorno ottenuto dalla rimozione di una sequenza di archi dal ciclo e dal suo reinserimento in altro punto. </a:t>
            </a:r>
          </a:p>
          <a:p>
            <a:r>
              <a:rPr lang="it-IT"/>
              <a:t>Si eliminano i due archi prima e dopo la sequenza, e un terzo laddove si va a reinserire. Si inseriscono 2 archi per riconnettere la sequenza al ciclo e un terzo per riconnettere il ciclo laddove è stata rimossa la sequenza. </a:t>
            </a:r>
          </a:p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A00E02-0926-4E7E-F581-6EDCD374A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9379" y="4175410"/>
            <a:ext cx="5108272" cy="1597972"/>
          </a:xfrm>
          <a:prstGeom prst="rect">
            <a:avLst/>
          </a:prstGeom>
        </p:spPr>
      </p:pic>
      <p:pic>
        <p:nvPicPr>
          <p:cNvPr id="4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4E4EF830-C5D2-2F48-E8D7-A3820EB8D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53" y="118416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3498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574D4B1-4539-35BE-4E5C-6B7F5CED902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0" y="6342022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FDCBE61-E18B-E0DF-3022-9ACDEBDA8A3A}"/>
              </a:ext>
            </a:extLst>
          </p:cNvPr>
          <p:cNvSpPr txBox="1"/>
          <p:nvPr/>
        </p:nvSpPr>
        <p:spPr>
          <a:xfrm>
            <a:off x="125827" y="2562190"/>
            <a:ext cx="468510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chain_relocation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</a:t>
            </a:r>
            <a:r>
              <a:rPr lang="it-IT" sz="1200" err="1"/>
              <a:t>if</a:t>
            </a:r>
            <a:r>
              <a:rPr lang="it-IT" sz="1200"/>
              <a:t> (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 &lt;5):</a:t>
            </a:r>
          </a:p>
          <a:p>
            <a:r>
              <a:rPr lang="it-IT" sz="1200"/>
              <a:t>    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for i in range (1,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())-2):</a:t>
            </a:r>
          </a:p>
          <a:p>
            <a:r>
              <a:rPr lang="it-IT" sz="1200"/>
              <a:t>            for j in range(i+1,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())-1):</a:t>
            </a:r>
          </a:p>
          <a:p>
            <a:r>
              <a:rPr lang="it-IT" sz="1200"/>
              <a:t>                </a:t>
            </a:r>
            <a:r>
              <a:rPr lang="it-IT" sz="1200" err="1"/>
              <a:t>routes.extend</a:t>
            </a:r>
            <a:r>
              <a:rPr lang="it-IT" sz="1200"/>
              <a:t>(</a:t>
            </a:r>
            <a:r>
              <a:rPr lang="it-IT" sz="1200" err="1"/>
              <a:t>generate_routes_chain_relocation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i, j))</a:t>
            </a:r>
          </a:p>
          <a:p>
            <a:r>
              <a:rPr lang="it-IT" sz="1200"/>
              <a:t>        for </a:t>
            </a:r>
            <a:r>
              <a:rPr lang="it-IT" sz="1200" err="1"/>
              <a:t>el</a:t>
            </a:r>
            <a:r>
              <a:rPr lang="it-IT" sz="1200"/>
              <a:t> in </a:t>
            </a:r>
            <a:r>
              <a:rPr lang="it-IT" sz="1200" err="1"/>
              <a:t>routes</a:t>
            </a:r>
            <a:r>
              <a:rPr lang="it-IT" sz="1200"/>
              <a:t>:</a:t>
            </a:r>
          </a:p>
          <a:p>
            <a:r>
              <a:rPr lang="it-IT" sz="1200"/>
              <a:t>            </a:t>
            </a:r>
            <a:r>
              <a:rPr lang="it-IT" sz="1200" err="1"/>
              <a:t>el.set_km</a:t>
            </a:r>
            <a:r>
              <a:rPr lang="it-IT" sz="1200"/>
              <a:t>()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</p:txBody>
      </p:sp>
      <p:sp>
        <p:nvSpPr>
          <p:cNvPr id="8" name="Titolo 37">
            <a:extLst>
              <a:ext uri="{FF2B5EF4-FFF2-40B4-BE49-F238E27FC236}">
                <a16:creationId xmlns:a16="http://schemas.microsoft.com/office/drawing/2014/main" id="{12A0A96D-D3DA-3816-EFCF-75BF73A6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142" y="614184"/>
            <a:ext cx="5089074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2BE7C6DE-D542-D0B9-7B7F-B6F1C5DC1865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pic>
        <p:nvPicPr>
          <p:cNvPr id="45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27611DEA-ED2B-D2F8-2270-CAF80CF48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990" y="-2499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1A711C-395F-F9DA-063D-7124FAD5AB38}"/>
              </a:ext>
            </a:extLst>
          </p:cNvPr>
          <p:cNvSpPr txBox="1"/>
          <p:nvPr/>
        </p:nvSpPr>
        <p:spPr>
          <a:xfrm>
            <a:off x="8381965" y="1793435"/>
            <a:ext cx="381003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single_chain_relocation</a:t>
            </a:r>
            <a:r>
              <a:rPr lang="it-IT" sz="1200"/>
              <a:t>(</a:t>
            </a:r>
            <a:r>
              <a:rPr lang="it-IT" sz="1200" err="1"/>
              <a:t>nodes</a:t>
            </a:r>
            <a:r>
              <a:rPr lang="it-IT" sz="1200"/>
              <a:t>, </a:t>
            </a:r>
            <a:r>
              <a:rPr lang="it-IT" sz="1200" err="1"/>
              <a:t>relo_nodes</a:t>
            </a:r>
            <a:r>
              <a:rPr lang="it-IT" sz="1200"/>
              <a:t>, k, i):</a:t>
            </a:r>
          </a:p>
          <a:p>
            <a:r>
              <a:rPr lang="it-IT" sz="1200"/>
              <a:t>    r1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t in range(0,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nodes.get_nodi</a:t>
            </a:r>
            <a:r>
              <a:rPr lang="it-IT" sz="1200"/>
              <a:t>())):</a:t>
            </a:r>
          </a:p>
          <a:p>
            <a:r>
              <a:rPr lang="it-IT" sz="1200"/>
              <a:t>        if(t!=k):</a:t>
            </a:r>
          </a:p>
          <a:p>
            <a:r>
              <a:rPr lang="it-IT" sz="1200"/>
              <a:t>            r1.aggiungi_nodo(</a:t>
            </a:r>
            <a:r>
              <a:rPr lang="it-IT" sz="1200" err="1"/>
              <a:t>nodes.get_nodi</a:t>
            </a:r>
            <a:r>
              <a:rPr lang="it-IT" sz="1200"/>
              <a:t>()[t])</a:t>
            </a:r>
          </a:p>
          <a:p>
            <a:r>
              <a:rPr lang="it-IT" sz="1200"/>
              <a:t>        else:</a:t>
            </a:r>
          </a:p>
          <a:p>
            <a:r>
              <a:rPr lang="it-IT" sz="1200"/>
              <a:t>            if(k!=i):</a:t>
            </a:r>
          </a:p>
          <a:p>
            <a:r>
              <a:rPr lang="it-IT" sz="1200"/>
              <a:t>                for z in range(0,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relo_nodes.get_nodi</a:t>
            </a:r>
            <a:r>
              <a:rPr lang="it-IT" sz="1200"/>
              <a:t>())):</a:t>
            </a:r>
          </a:p>
          <a:p>
            <a:r>
              <a:rPr lang="it-IT" sz="1200"/>
              <a:t>                    r1.aggiungi_nodo(</a:t>
            </a:r>
            <a:r>
              <a:rPr lang="it-IT" sz="1200" err="1"/>
              <a:t>relo_nodes.get_nodi</a:t>
            </a:r>
            <a:r>
              <a:rPr lang="it-IT" sz="1200"/>
              <a:t>()[z])</a:t>
            </a:r>
          </a:p>
          <a:p>
            <a:r>
              <a:rPr lang="it-IT" sz="1200"/>
              <a:t>                r1.aggiungi_nodo(</a:t>
            </a:r>
            <a:r>
              <a:rPr lang="it-IT" sz="1200" err="1"/>
              <a:t>nodes.get_nodi</a:t>
            </a:r>
            <a:r>
              <a:rPr lang="it-IT" sz="1200"/>
              <a:t>()[t])</a:t>
            </a:r>
          </a:p>
          <a:p>
            <a:r>
              <a:rPr lang="it-IT" sz="1200"/>
              <a:t>                r1.set_km2(1)</a:t>
            </a:r>
          </a:p>
          <a:p>
            <a:r>
              <a:rPr lang="it-IT" sz="1200"/>
              <a:t>            else:</a:t>
            </a:r>
          </a:p>
          <a:p>
            <a:r>
              <a:rPr lang="it-IT" sz="1200"/>
              <a:t>                r1.set_km2(-1)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r1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DDA8E23-BCEA-B1C3-1A8E-2D27024A9BFB}"/>
              </a:ext>
            </a:extLst>
          </p:cNvPr>
          <p:cNvSpPr txBox="1"/>
          <p:nvPr/>
        </p:nvSpPr>
        <p:spPr>
          <a:xfrm>
            <a:off x="4901264" y="3614995"/>
            <a:ext cx="371144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generate_routes_chain_relocation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i, j):</a:t>
            </a:r>
          </a:p>
          <a:p>
            <a:r>
              <a:rPr lang="it-IT" sz="1200"/>
              <a:t>    r1 = []</a:t>
            </a:r>
          </a:p>
          <a:p>
            <a:r>
              <a:rPr lang="it-IT" sz="1200"/>
              <a:t>    </a:t>
            </a:r>
            <a:r>
              <a:rPr lang="it-IT" sz="1200" err="1"/>
              <a:t>relo_nodes</a:t>
            </a:r>
            <a:r>
              <a:rPr lang="it-IT" sz="1200"/>
              <a:t>=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k in range(i, j+1):</a:t>
            </a:r>
          </a:p>
          <a:p>
            <a:r>
              <a:rPr lang="it-IT" sz="1200"/>
              <a:t>        </a:t>
            </a:r>
            <a:r>
              <a:rPr lang="it-IT" sz="1200" err="1"/>
              <a:t>relo_nodes.aggiungi_nodo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()[k])</a:t>
            </a:r>
          </a:p>
          <a:p>
            <a:r>
              <a:rPr lang="it-IT" sz="1200"/>
              <a:t>    </a:t>
            </a:r>
            <a:r>
              <a:rPr lang="it-IT" sz="1200" err="1"/>
              <a:t>nodes</a:t>
            </a:r>
            <a:r>
              <a:rPr lang="it-IT" sz="1200"/>
              <a:t>=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k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nodes.aggiungi_nodo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()[k])</a:t>
            </a:r>
          </a:p>
          <a:p>
            <a:r>
              <a:rPr lang="it-IT" sz="1200"/>
              <a:t>    for k in range(j+1,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nodes.aggiungi_nodo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()[k])</a:t>
            </a:r>
          </a:p>
          <a:p>
            <a:r>
              <a:rPr lang="it-IT" sz="1200"/>
              <a:t>    for k in range(1,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temp</a:t>
            </a:r>
            <a:r>
              <a:rPr lang="it-IT" sz="1200"/>
              <a:t>=</a:t>
            </a:r>
            <a:r>
              <a:rPr lang="it-IT" sz="1200" err="1"/>
              <a:t>single_chain_relocation</a:t>
            </a:r>
            <a:r>
              <a:rPr lang="it-IT" sz="1200"/>
              <a:t>(</a:t>
            </a:r>
            <a:r>
              <a:rPr lang="it-IT" sz="1200" err="1"/>
              <a:t>nodes</a:t>
            </a:r>
            <a:r>
              <a:rPr lang="it-IT" sz="1200"/>
              <a:t>, </a:t>
            </a:r>
            <a:r>
              <a:rPr lang="it-IT" sz="1200" err="1"/>
              <a:t>relo_nodes</a:t>
            </a:r>
            <a:r>
              <a:rPr lang="it-IT" sz="1200"/>
              <a:t>, k, i)</a:t>
            </a:r>
          </a:p>
          <a:p>
            <a:r>
              <a:rPr lang="it-IT" sz="1200"/>
              <a:t>        </a:t>
            </a:r>
            <a:r>
              <a:rPr lang="it-IT" sz="1200" err="1"/>
              <a:t>if</a:t>
            </a:r>
            <a:r>
              <a:rPr lang="it-IT" sz="1200"/>
              <a:t> </a:t>
            </a:r>
            <a:r>
              <a:rPr lang="it-IT" sz="1200" err="1"/>
              <a:t>temp.get_km</a:t>
            </a:r>
            <a:r>
              <a:rPr lang="it-IT" sz="1200"/>
              <a:t>()&gt;0:</a:t>
            </a:r>
          </a:p>
          <a:p>
            <a:r>
              <a:rPr lang="it-IT" sz="1200"/>
              <a:t>            r1.append(</a:t>
            </a:r>
            <a:r>
              <a:rPr lang="it-IT" sz="1200" err="1"/>
              <a:t>temp</a:t>
            </a:r>
            <a:r>
              <a:rPr lang="it-IT" sz="1200"/>
              <a:t>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r1</a:t>
            </a:r>
          </a:p>
        </p:txBody>
      </p:sp>
      <p:pic>
        <p:nvPicPr>
          <p:cNvPr id="2" name="Elemento grafico 1" descr="Freccia linea: curva oraria con riempimento a tinta unita">
            <a:extLst>
              <a:ext uri="{FF2B5EF4-FFF2-40B4-BE49-F238E27FC236}">
                <a16:creationId xmlns:a16="http://schemas.microsoft.com/office/drawing/2014/main" id="{2AB2893E-BDA9-5641-7A4A-2447B3400C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455399">
            <a:off x="7956282" y="4815075"/>
            <a:ext cx="647592" cy="647592"/>
          </a:xfrm>
          <a:prstGeom prst="rect">
            <a:avLst/>
          </a:prstGeom>
        </p:spPr>
      </p:pic>
      <p:cxnSp>
        <p:nvCxnSpPr>
          <p:cNvPr id="4" name="Connettore curvo 3">
            <a:extLst>
              <a:ext uri="{FF2B5EF4-FFF2-40B4-BE49-F238E27FC236}">
                <a16:creationId xmlns:a16="http://schemas.microsoft.com/office/drawing/2014/main" id="{33F6B499-49B1-0121-387A-B4DB7D962680}"/>
              </a:ext>
            </a:extLst>
          </p:cNvPr>
          <p:cNvCxnSpPr>
            <a:cxnSpLocks/>
          </p:cNvCxnSpPr>
          <p:nvPr/>
        </p:nvCxnSpPr>
        <p:spPr>
          <a:xfrm flipV="1">
            <a:off x="4493693" y="3716352"/>
            <a:ext cx="480241" cy="239639"/>
          </a:xfrm>
          <a:prstGeom prst="curvedConnector3">
            <a:avLst>
              <a:gd name="adj1" fmla="val 50000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61E22F18-9AA8-A58B-5FCD-E42272D2EF21}"/>
              </a:ext>
            </a:extLst>
          </p:cNvPr>
          <p:cNvSpPr/>
          <p:nvPr/>
        </p:nvSpPr>
        <p:spPr>
          <a:xfrm>
            <a:off x="2624414" y="2486001"/>
            <a:ext cx="2432944" cy="8547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utente i (non autista) escluso l’ultimo e per ogni utente j successivo ad i (escluso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). La sequenza tra i e j è dunque quella che voglio spostare all’interno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220DED1-34ED-5CD4-C171-698A2FF09228}"/>
              </a:ext>
            </a:extLst>
          </p:cNvPr>
          <p:cNvSpPr/>
          <p:nvPr/>
        </p:nvSpPr>
        <p:spPr>
          <a:xfrm>
            <a:off x="1383672" y="1662426"/>
            <a:ext cx="2006236" cy="553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può essere modificata solo se la sua lunghezza è maggiore di 4.</a:t>
            </a:r>
          </a:p>
        </p:txBody>
      </p:sp>
      <p:pic>
        <p:nvPicPr>
          <p:cNvPr id="40" name="Elemento grafico 39" descr="Freccia linea: curva antioraria con riempimento a tinta unita">
            <a:extLst>
              <a:ext uri="{FF2B5EF4-FFF2-40B4-BE49-F238E27FC236}">
                <a16:creationId xmlns:a16="http://schemas.microsoft.com/office/drawing/2014/main" id="{4C569ACA-13E8-81FD-5953-C931B5A0B0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514000">
            <a:off x="3273966" y="3224672"/>
            <a:ext cx="700091" cy="776191"/>
          </a:xfrm>
          <a:prstGeom prst="rect">
            <a:avLst/>
          </a:prstGeom>
        </p:spPr>
      </p:pic>
      <p:sp>
        <p:nvSpPr>
          <p:cNvPr id="41" name="Rettangolo con angoli arrotondati 40">
            <a:extLst>
              <a:ext uri="{FF2B5EF4-FFF2-40B4-BE49-F238E27FC236}">
                <a16:creationId xmlns:a16="http://schemas.microsoft.com/office/drawing/2014/main" id="{4E6CAECE-31FE-DC8A-6BCA-8199DE9B1B30}"/>
              </a:ext>
            </a:extLst>
          </p:cNvPr>
          <p:cNvSpPr/>
          <p:nvPr/>
        </p:nvSpPr>
        <p:spPr>
          <a:xfrm>
            <a:off x="2045142" y="4393407"/>
            <a:ext cx="2561238" cy="6111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</a:t>
            </a:r>
            <a:r>
              <a:rPr lang="it-IT" sz="1000" err="1">
                <a:solidFill>
                  <a:schemeClr val="tx1"/>
                </a:solidFill>
              </a:rPr>
              <a:t>relo_nodes</a:t>
            </a:r>
            <a:r>
              <a:rPr lang="it-IT" sz="1000">
                <a:solidFill>
                  <a:schemeClr val="tx1"/>
                </a:solidFill>
              </a:rPr>
              <a:t> i nodi compresi tra i e j (inclusi). Ovvero stiamo selezionando la sequenza di nodi da riallocare.</a:t>
            </a:r>
          </a:p>
        </p:txBody>
      </p:sp>
      <p:sp>
        <p:nvSpPr>
          <p:cNvPr id="42" name="Rettangolo con angoli arrotondati 41">
            <a:extLst>
              <a:ext uri="{FF2B5EF4-FFF2-40B4-BE49-F238E27FC236}">
                <a16:creationId xmlns:a16="http://schemas.microsoft.com/office/drawing/2014/main" id="{DE382C66-B327-35ED-7E2F-E68DC841DDB9}"/>
              </a:ext>
            </a:extLst>
          </p:cNvPr>
          <p:cNvSpPr/>
          <p:nvPr/>
        </p:nvSpPr>
        <p:spPr>
          <a:xfrm>
            <a:off x="8509795" y="5318770"/>
            <a:ext cx="1442175" cy="10618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</a:t>
            </a:r>
            <a:r>
              <a:rPr lang="it-IT" sz="1000" err="1">
                <a:solidFill>
                  <a:schemeClr val="tx1"/>
                </a:solidFill>
              </a:rPr>
              <a:t>nodes</a:t>
            </a:r>
            <a:r>
              <a:rPr lang="it-IT" sz="1000">
                <a:solidFill>
                  <a:schemeClr val="tx1"/>
                </a:solidFill>
              </a:rPr>
              <a:t> tutti i nodi prima di i (escluso) e dopo j (escluso). (ovvero tutti i nodi che non appartengono alla sequenza)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A19A10DC-2DC0-AB24-D810-E939C562A83D}"/>
              </a:ext>
            </a:extLst>
          </p:cNvPr>
          <p:cNvSpPr/>
          <p:nvPr/>
        </p:nvSpPr>
        <p:spPr>
          <a:xfrm>
            <a:off x="2256732" y="5765166"/>
            <a:ext cx="2432944" cy="6111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Considero ogni possibile posizione k in cui posso inserire la mia sequenza i-j </a:t>
            </a:r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1B5AA36E-B7B9-2DEF-9905-A50ACE678D2D}"/>
              </a:ext>
            </a:extLst>
          </p:cNvPr>
          <p:cNvSpPr/>
          <p:nvPr/>
        </p:nvSpPr>
        <p:spPr>
          <a:xfrm>
            <a:off x="5581467" y="1479021"/>
            <a:ext cx="2432944" cy="7002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r1 tutti i nodi che non sono compresi tra i e j (</a:t>
            </a:r>
            <a:r>
              <a:rPr lang="it-IT" sz="1000" err="1">
                <a:solidFill>
                  <a:schemeClr val="tx1"/>
                </a:solidFill>
              </a:rPr>
              <a:t>nodes</a:t>
            </a:r>
            <a:r>
              <a:rPr lang="it-IT" sz="1000">
                <a:solidFill>
                  <a:schemeClr val="tx1"/>
                </a:solidFill>
              </a:rPr>
              <a:t>) con indice diverso dalla posizione k in cui voglio allocare la sequenza i-j.</a:t>
            </a:r>
          </a:p>
        </p:txBody>
      </p:sp>
      <p:pic>
        <p:nvPicPr>
          <p:cNvPr id="49" name="Elemento grafico 48" descr="Freccia linea: curva antioraria con riempimento a tinta unita">
            <a:extLst>
              <a:ext uri="{FF2B5EF4-FFF2-40B4-BE49-F238E27FC236}">
                <a16:creationId xmlns:a16="http://schemas.microsoft.com/office/drawing/2014/main" id="{803CAF64-2E3B-BB26-F47A-22F3C6456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976643">
            <a:off x="4564964" y="3946297"/>
            <a:ext cx="577587" cy="640371"/>
          </a:xfrm>
          <a:prstGeom prst="rect">
            <a:avLst/>
          </a:prstGeom>
        </p:spPr>
      </p:pic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6515B68D-A3CD-A3AA-D657-D6C3B6ED61E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540931" y="3694098"/>
            <a:ext cx="3470746" cy="523785"/>
          </a:xfrm>
          <a:prstGeom prst="curvedConnector3">
            <a:avLst>
              <a:gd name="adj1" fmla="val 50000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Elemento grafico 63" descr="Freccia linea: curva antioraria con riempimento a tinta unita">
            <a:extLst>
              <a:ext uri="{FF2B5EF4-FFF2-40B4-BE49-F238E27FC236}">
                <a16:creationId xmlns:a16="http://schemas.microsoft.com/office/drawing/2014/main" id="{75D02D2A-54BD-9C4A-6F8A-D63FF5B68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5976643">
            <a:off x="4527103" y="5274158"/>
            <a:ext cx="577587" cy="640371"/>
          </a:xfrm>
          <a:prstGeom prst="rect">
            <a:avLst/>
          </a:prstGeom>
        </p:spPr>
      </p:pic>
      <p:pic>
        <p:nvPicPr>
          <p:cNvPr id="65" name="Elemento grafico 64" descr="Freccia linea: curva oraria con riempimento a tinta unita">
            <a:extLst>
              <a:ext uri="{FF2B5EF4-FFF2-40B4-BE49-F238E27FC236}">
                <a16:creationId xmlns:a16="http://schemas.microsoft.com/office/drawing/2014/main" id="{7A3B39E9-5F89-A8F4-E63F-E9B2EE6E0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404375">
            <a:off x="7984295" y="2048685"/>
            <a:ext cx="669677" cy="669677"/>
          </a:xfrm>
          <a:prstGeom prst="rect">
            <a:avLst/>
          </a:prstGeom>
        </p:spPr>
      </p:pic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09D4FEC7-39C4-4CE4-DEC0-61442A9F86D1}"/>
              </a:ext>
            </a:extLst>
          </p:cNvPr>
          <p:cNvSpPr/>
          <p:nvPr/>
        </p:nvSpPr>
        <p:spPr>
          <a:xfrm>
            <a:off x="5518637" y="2486001"/>
            <a:ext cx="2432944" cy="81913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si considera il nodo t nella posizione k in cui voglio inserire la sequenza, aggiungo ad r1 tutti i nodi della mia sequenza(i-j) e successivamente l’elemento t-esimo</a:t>
            </a:r>
          </a:p>
        </p:txBody>
      </p:sp>
      <p:pic>
        <p:nvPicPr>
          <p:cNvPr id="67" name="Elemento grafico 66" descr="Freccia linea: curva antioraria con riempimento a tinta unita">
            <a:extLst>
              <a:ext uri="{FF2B5EF4-FFF2-40B4-BE49-F238E27FC236}">
                <a16:creationId xmlns:a16="http://schemas.microsoft.com/office/drawing/2014/main" id="{D61AEA67-C24C-E655-CDC8-D1AF1CB14C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10655">
            <a:off x="1853839" y="2317395"/>
            <a:ext cx="700091" cy="776191"/>
          </a:xfrm>
          <a:prstGeom prst="rect">
            <a:avLst/>
          </a:prstGeom>
        </p:spPr>
      </p:pic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BAEC3D77-9C91-E769-042F-9743E20152F2}"/>
              </a:ext>
            </a:extLst>
          </p:cNvPr>
          <p:cNvSpPr/>
          <p:nvPr/>
        </p:nvSpPr>
        <p:spPr>
          <a:xfrm>
            <a:off x="9759056" y="4311022"/>
            <a:ext cx="2432944" cy="7002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invece ho che t=k e k=i allora setto i km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r1 a -1 e dunque non considererò più questa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 quanto non corretta.</a:t>
            </a:r>
          </a:p>
        </p:txBody>
      </p:sp>
      <p:pic>
        <p:nvPicPr>
          <p:cNvPr id="68" name="Elemento grafico 67" descr="Freccia linea: curva oraria con riempimento a tinta unita">
            <a:extLst>
              <a:ext uri="{FF2B5EF4-FFF2-40B4-BE49-F238E27FC236}">
                <a16:creationId xmlns:a16="http://schemas.microsoft.com/office/drawing/2014/main" id="{FEF3602E-1EB1-D77C-51E6-CCE69F908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370677">
            <a:off x="10082963" y="3786887"/>
            <a:ext cx="669677" cy="669677"/>
          </a:xfrm>
          <a:prstGeom prst="rect">
            <a:avLst/>
          </a:prstGeom>
        </p:spPr>
      </p:pic>
      <p:pic>
        <p:nvPicPr>
          <p:cNvPr id="69" name="Elemento grafico 68" descr="Freccia linea: curva antioraria con riempimento a tinta unita">
            <a:extLst>
              <a:ext uri="{FF2B5EF4-FFF2-40B4-BE49-F238E27FC236}">
                <a16:creationId xmlns:a16="http://schemas.microsoft.com/office/drawing/2014/main" id="{08E10322-FB27-7646-5CCC-883F40D7DE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501218">
            <a:off x="8132813" y="2635683"/>
            <a:ext cx="700091" cy="77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7334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6425CCA6-41B3-966D-56DD-0C604F327B1F}"/>
              </a:ext>
            </a:extLst>
          </p:cNvPr>
          <p:cNvCxnSpPr>
            <a:cxnSpLocks/>
          </p:cNvCxnSpPr>
          <p:nvPr/>
        </p:nvCxnSpPr>
        <p:spPr>
          <a:xfrm flipH="1" flipV="1">
            <a:off x="10365578" y="2775273"/>
            <a:ext cx="689012" cy="1332081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574D4B1-4539-35BE-4E5C-6B7F5CED9024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64E90D-75DB-680D-5459-52F00616BD89}"/>
              </a:ext>
            </a:extLst>
          </p:cNvPr>
          <p:cNvSpPr txBox="1"/>
          <p:nvPr/>
        </p:nvSpPr>
        <p:spPr>
          <a:xfrm>
            <a:off x="535744" y="1816107"/>
            <a:ext cx="611632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600"/>
              <a:t>Esempio: Autista,1,2,3,4,Unife , utilizzando Chain relocation: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A3124U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A3412U</a:t>
            </a:r>
          </a:p>
          <a:p>
            <a:pPr>
              <a:spcBef>
                <a:spcPts val="1200"/>
              </a:spcBef>
            </a:pPr>
            <a:r>
              <a:rPr lang="it-IT" sz="1600"/>
              <a:t>A4123U</a:t>
            </a:r>
          </a:p>
          <a:p>
            <a:pPr>
              <a:spcBef>
                <a:spcPts val="1200"/>
              </a:spcBef>
            </a:pPr>
            <a:r>
              <a:rPr lang="it-IT" sz="1600"/>
              <a:t>A2314U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A1423U</a:t>
            </a:r>
          </a:p>
          <a:p>
            <a:pPr rtl="0">
              <a:spcBef>
                <a:spcPts val="1200"/>
              </a:spcBef>
            </a:pPr>
            <a:r>
              <a:rPr lang="it-IT" sz="1600"/>
              <a:t>A2341U</a:t>
            </a:r>
          </a:p>
          <a:p>
            <a:pPr>
              <a:spcBef>
                <a:spcPts val="1200"/>
              </a:spcBef>
            </a:pPr>
            <a:r>
              <a:rPr lang="it-IT" sz="1600"/>
              <a:t>A1342U</a:t>
            </a:r>
          </a:p>
          <a:p>
            <a:pPr rtl="0">
              <a:spcBef>
                <a:spcPts val="1200"/>
              </a:spcBef>
            </a:pPr>
            <a:endParaRPr lang="it-IT" sz="1600"/>
          </a:p>
        </p:txBody>
      </p:sp>
      <p:sp>
        <p:nvSpPr>
          <p:cNvPr id="8" name="Titolo 37">
            <a:extLst>
              <a:ext uri="{FF2B5EF4-FFF2-40B4-BE49-F238E27FC236}">
                <a16:creationId xmlns:a16="http://schemas.microsoft.com/office/drawing/2014/main" id="{12A0A96D-D3DA-3816-EFCF-75BF73A6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2BE7C6DE-D542-D0B9-7B7F-B6F1C5DC1865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C8771C4-9A22-EF59-0254-8241FA9BE93B}"/>
              </a:ext>
            </a:extLst>
          </p:cNvPr>
          <p:cNvSpPr/>
          <p:nvPr/>
        </p:nvSpPr>
        <p:spPr>
          <a:xfrm>
            <a:off x="10094496" y="241133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C084BCAA-4C2D-3EC7-C3C4-C4A08F8A8F77}"/>
              </a:ext>
            </a:extLst>
          </p:cNvPr>
          <p:cNvSpPr/>
          <p:nvPr/>
        </p:nvSpPr>
        <p:spPr>
          <a:xfrm>
            <a:off x="10966617" y="3935990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B914764-8A18-C518-3548-FCF376551476}"/>
              </a:ext>
            </a:extLst>
          </p:cNvPr>
          <p:cNvSpPr/>
          <p:nvPr/>
        </p:nvSpPr>
        <p:spPr>
          <a:xfrm>
            <a:off x="8077424" y="560872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2A4DA844-7868-0B8E-3E01-6D6D1EA61FDD}"/>
              </a:ext>
            </a:extLst>
          </p:cNvPr>
          <p:cNvSpPr/>
          <p:nvPr/>
        </p:nvSpPr>
        <p:spPr>
          <a:xfrm>
            <a:off x="6024542" y="4864763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843A5458-91A7-19D3-1798-9DD71304489C}"/>
              </a:ext>
            </a:extLst>
          </p:cNvPr>
          <p:cNvSpPr/>
          <p:nvPr/>
        </p:nvSpPr>
        <p:spPr>
          <a:xfrm>
            <a:off x="6136302" y="222831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4B9076C-59D2-9C5C-E756-D5A9241AD00A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8287615" y="1959000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312A7D1-7778-515B-EA3D-11F529EF030F}"/>
              </a:ext>
            </a:extLst>
          </p:cNvPr>
          <p:cNvCxnSpPr>
            <a:cxnSpLocks/>
            <a:endCxn id="15" idx="3"/>
          </p:cNvCxnSpPr>
          <p:nvPr/>
        </p:nvCxnSpPr>
        <p:spPr>
          <a:xfrm>
            <a:off x="8269848" y="2012215"/>
            <a:ext cx="1878279" cy="727867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1A7F85BC-4C80-6644-F107-57EF60C1A771}"/>
              </a:ext>
            </a:extLst>
          </p:cNvPr>
          <p:cNvCxnSpPr>
            <a:cxnSpLocks/>
            <a:stCxn id="16" idx="0"/>
            <a:endCxn id="15" idx="5"/>
          </p:cNvCxnSpPr>
          <p:nvPr/>
        </p:nvCxnSpPr>
        <p:spPr>
          <a:xfrm flipH="1" flipV="1">
            <a:off x="10407083" y="2740082"/>
            <a:ext cx="742643" cy="11959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AD010B83-39FF-5F47-5A62-767CF393E14F}"/>
              </a:ext>
            </a:extLst>
          </p:cNvPr>
          <p:cNvCxnSpPr>
            <a:cxnSpLocks/>
          </p:cNvCxnSpPr>
          <p:nvPr/>
        </p:nvCxnSpPr>
        <p:spPr>
          <a:xfrm flipV="1">
            <a:off x="6356371" y="2024056"/>
            <a:ext cx="1859846" cy="2877633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E6025C3-5B71-7DD3-D2B3-0B3E7A3F9B59}"/>
              </a:ext>
            </a:extLst>
          </p:cNvPr>
          <p:cNvCxnSpPr>
            <a:cxnSpLocks/>
          </p:cNvCxnSpPr>
          <p:nvPr/>
        </p:nvCxnSpPr>
        <p:spPr>
          <a:xfrm flipV="1">
            <a:off x="8452957" y="4307169"/>
            <a:ext cx="2652242" cy="14785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5425A5F3-8FF0-B3A1-010B-CD155B96AD75}"/>
              </a:ext>
            </a:extLst>
          </p:cNvPr>
          <p:cNvCxnSpPr>
            <a:cxnSpLocks/>
          </p:cNvCxnSpPr>
          <p:nvPr/>
        </p:nvCxnSpPr>
        <p:spPr>
          <a:xfrm>
            <a:off x="6347968" y="5125645"/>
            <a:ext cx="1806881" cy="6449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0F491D26-2608-C999-3012-963B5B637B6E}"/>
              </a:ext>
            </a:extLst>
          </p:cNvPr>
          <p:cNvCxnSpPr>
            <a:cxnSpLocks/>
          </p:cNvCxnSpPr>
          <p:nvPr/>
        </p:nvCxnSpPr>
        <p:spPr>
          <a:xfrm flipV="1">
            <a:off x="6136302" y="2623388"/>
            <a:ext cx="183109" cy="2246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5878E51D-199A-0EE9-E168-124E7EA8A345}"/>
              </a:ext>
            </a:extLst>
          </p:cNvPr>
          <p:cNvCxnSpPr>
            <a:cxnSpLocks/>
            <a:stCxn id="15" idx="4"/>
          </p:cNvCxnSpPr>
          <p:nvPr/>
        </p:nvCxnSpPr>
        <p:spPr>
          <a:xfrm flipH="1">
            <a:off x="6394211" y="2796487"/>
            <a:ext cx="3883394" cy="2161607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75C3CC97-9860-26B8-8FB0-6CFE3B2EE5E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6410002" y="4128568"/>
            <a:ext cx="4556615" cy="909294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0645B73A-3CA0-CA17-CC11-00FEC93D48C6}"/>
              </a:ext>
            </a:extLst>
          </p:cNvPr>
          <p:cNvCxnSpPr>
            <a:cxnSpLocks/>
          </p:cNvCxnSpPr>
          <p:nvPr/>
        </p:nvCxnSpPr>
        <p:spPr>
          <a:xfrm flipH="1" flipV="1">
            <a:off x="6468131" y="2537591"/>
            <a:ext cx="1672239" cy="3111925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108C672A-46BE-6A17-F296-2297744B1F84}"/>
              </a:ext>
            </a:extLst>
          </p:cNvPr>
          <p:cNvCxnSpPr>
            <a:cxnSpLocks/>
          </p:cNvCxnSpPr>
          <p:nvPr/>
        </p:nvCxnSpPr>
        <p:spPr>
          <a:xfrm>
            <a:off x="6468131" y="2537591"/>
            <a:ext cx="1801717" cy="305552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E33744A3-B4DC-3650-038E-05EACA41B79F}"/>
              </a:ext>
            </a:extLst>
          </p:cNvPr>
          <p:cNvCxnSpPr>
            <a:cxnSpLocks/>
            <a:endCxn id="15" idx="3"/>
          </p:cNvCxnSpPr>
          <p:nvPr/>
        </p:nvCxnSpPr>
        <p:spPr>
          <a:xfrm flipV="1">
            <a:off x="6356371" y="2740082"/>
            <a:ext cx="3791756" cy="2161607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4E8023A9-8FBE-12EF-EBCC-1F5575E3CE5F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269848" y="4128568"/>
            <a:ext cx="2696769" cy="1464543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Ovale 34">
            <a:extLst>
              <a:ext uri="{FF2B5EF4-FFF2-40B4-BE49-F238E27FC236}">
                <a16:creationId xmlns:a16="http://schemas.microsoft.com/office/drawing/2014/main" id="{41B86E1D-AB37-DB81-6669-563C580B6A57}"/>
              </a:ext>
            </a:extLst>
          </p:cNvPr>
          <p:cNvSpPr/>
          <p:nvPr/>
        </p:nvSpPr>
        <p:spPr>
          <a:xfrm>
            <a:off x="8033240" y="1734986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6" name="Connettore diritto 35">
            <a:extLst>
              <a:ext uri="{FF2B5EF4-FFF2-40B4-BE49-F238E27FC236}">
                <a16:creationId xmlns:a16="http://schemas.microsoft.com/office/drawing/2014/main" id="{4D6AE134-6F07-511A-C3A6-D4380F2AF1C8}"/>
              </a:ext>
            </a:extLst>
          </p:cNvPr>
          <p:cNvCxnSpPr>
            <a:cxnSpLocks/>
          </p:cNvCxnSpPr>
          <p:nvPr/>
        </p:nvCxnSpPr>
        <p:spPr>
          <a:xfrm flipH="1">
            <a:off x="555585" y="3286037"/>
            <a:ext cx="883538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28309B95-4F3C-E58E-6930-9A1E237BB375}"/>
              </a:ext>
            </a:extLst>
          </p:cNvPr>
          <p:cNvCxnSpPr>
            <a:cxnSpLocks/>
          </p:cNvCxnSpPr>
          <p:nvPr/>
        </p:nvCxnSpPr>
        <p:spPr>
          <a:xfrm flipH="1">
            <a:off x="621527" y="4085051"/>
            <a:ext cx="817596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1EF2F4D1-FA80-F027-AF3D-61D681CBFD11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8399326" y="4264741"/>
            <a:ext cx="2620922" cy="1384775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4E409287-F40B-AA0D-AF7D-4C8E7B30E56E}"/>
              </a:ext>
            </a:extLst>
          </p:cNvPr>
          <p:cNvCxnSpPr>
            <a:cxnSpLocks/>
          </p:cNvCxnSpPr>
          <p:nvPr/>
        </p:nvCxnSpPr>
        <p:spPr>
          <a:xfrm>
            <a:off x="1350088" y="2123083"/>
            <a:ext cx="1615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27611DEA-ED2B-D2F8-2270-CAF80CF48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53" y="118416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409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C48B7A1D-D7C6-0A51-48AB-89348C445FFF}"/>
              </a:ext>
            </a:extLst>
          </p:cNvPr>
          <p:cNvCxnSpPr>
            <a:cxnSpLocks/>
            <a:endCxn id="16" idx="4"/>
          </p:cNvCxnSpPr>
          <p:nvPr/>
        </p:nvCxnSpPr>
        <p:spPr>
          <a:xfrm flipV="1">
            <a:off x="2535395" y="5126839"/>
            <a:ext cx="3285246" cy="95305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9574D4B1-4539-35BE-4E5C-6B7F5CED9024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764E90D-75DB-680D-5459-52F00616BD89}"/>
              </a:ext>
            </a:extLst>
          </p:cNvPr>
          <p:cNvSpPr txBox="1"/>
          <p:nvPr/>
        </p:nvSpPr>
        <p:spPr>
          <a:xfrm>
            <a:off x="535744" y="1816107"/>
            <a:ext cx="611632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600"/>
              <a:t>Esempio: Autista,1,2,3,4,Unife , utilizzando Chain relocation:</a:t>
            </a:r>
          </a:p>
          <a:p>
            <a:pPr>
              <a:spcBef>
                <a:spcPts val="1200"/>
              </a:spcBef>
            </a:pPr>
            <a:r>
              <a:rPr lang="it-IT" sz="1600"/>
              <a:t>A1342U</a:t>
            </a:r>
          </a:p>
          <a:p>
            <a:pPr rtl="0">
              <a:spcBef>
                <a:spcPts val="1200"/>
              </a:spcBef>
            </a:pPr>
            <a:endParaRPr lang="it-IT" sz="1600"/>
          </a:p>
        </p:txBody>
      </p:sp>
      <p:sp>
        <p:nvSpPr>
          <p:cNvPr id="8" name="Titolo 37">
            <a:extLst>
              <a:ext uri="{FF2B5EF4-FFF2-40B4-BE49-F238E27FC236}">
                <a16:creationId xmlns:a16="http://schemas.microsoft.com/office/drawing/2014/main" id="{12A0A96D-D3DA-3816-EFCF-75BF73A6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64" y="812800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Chain relocation</a:t>
            </a:r>
          </a:p>
        </p:txBody>
      </p:sp>
      <p:pic>
        <p:nvPicPr>
          <p:cNvPr id="10" name="Picture 4" descr="Chain PNG Images, Gold, Silver Chains Free Download - Free Transparent PNG  Logos">
            <a:extLst>
              <a:ext uri="{FF2B5EF4-FFF2-40B4-BE49-F238E27FC236}">
                <a16:creationId xmlns:a16="http://schemas.microsoft.com/office/drawing/2014/main" id="{13C1F598-CDE5-9F2F-8194-3DC0351D9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253" y="118416"/>
            <a:ext cx="1847014" cy="92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olo 1">
            <a:extLst>
              <a:ext uri="{FF2B5EF4-FFF2-40B4-BE49-F238E27FC236}">
                <a16:creationId xmlns:a16="http://schemas.microsoft.com/office/drawing/2014/main" id="{2BE7C6DE-D542-D0B9-7B7F-B6F1C5DC1865}"/>
              </a:ext>
            </a:extLst>
          </p:cNvPr>
          <p:cNvSpPr txBox="1">
            <a:spLocks/>
          </p:cNvSpPr>
          <p:nvPr/>
        </p:nvSpPr>
        <p:spPr>
          <a:xfrm>
            <a:off x="125827" y="0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Intra-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C8771C4-9A22-EF59-0254-8241FA9BE93B}"/>
              </a:ext>
            </a:extLst>
          </p:cNvPr>
          <p:cNvSpPr/>
          <p:nvPr/>
        </p:nvSpPr>
        <p:spPr>
          <a:xfrm>
            <a:off x="4765411" y="321702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C084BCAA-4C2D-3EC7-C3C4-C4A08F8A8F77}"/>
              </a:ext>
            </a:extLst>
          </p:cNvPr>
          <p:cNvSpPr/>
          <p:nvPr/>
        </p:nvSpPr>
        <p:spPr>
          <a:xfrm>
            <a:off x="5637532" y="4741683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CB914764-8A18-C518-3548-FCF376551476}"/>
              </a:ext>
            </a:extLst>
          </p:cNvPr>
          <p:cNvSpPr/>
          <p:nvPr/>
        </p:nvSpPr>
        <p:spPr>
          <a:xfrm>
            <a:off x="2169177" y="5879044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843A5458-91A7-19D3-1798-9DD71304489C}"/>
              </a:ext>
            </a:extLst>
          </p:cNvPr>
          <p:cNvSpPr/>
          <p:nvPr/>
        </p:nvSpPr>
        <p:spPr>
          <a:xfrm>
            <a:off x="939313" y="3336822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94B9076C-59D2-9C5C-E756-D5A9241AD00A}"/>
              </a:ext>
            </a:extLst>
          </p:cNvPr>
          <p:cNvCxnSpPr>
            <a:cxnSpLocks/>
          </p:cNvCxnSpPr>
          <p:nvPr/>
        </p:nvCxnSpPr>
        <p:spPr>
          <a:xfrm>
            <a:off x="2958530" y="2784091"/>
            <a:ext cx="1806881" cy="644909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6E6025C3-5B71-7DD3-D2B3-0B3E7A3F9B59}"/>
              </a:ext>
            </a:extLst>
          </p:cNvPr>
          <p:cNvCxnSpPr>
            <a:cxnSpLocks/>
            <a:stCxn id="17" idx="6"/>
            <a:endCxn id="16" idx="4"/>
          </p:cNvCxnSpPr>
          <p:nvPr/>
        </p:nvCxnSpPr>
        <p:spPr>
          <a:xfrm flipV="1">
            <a:off x="2535395" y="5126839"/>
            <a:ext cx="3285246" cy="94478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5425A5F3-8FF0-B3A1-010B-CD155B96AD75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1027286" y="5938328"/>
            <a:ext cx="1141891" cy="1332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5878E51D-199A-0EE9-E168-124E7EA8A345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 flipH="1">
            <a:off x="2352286" y="3602180"/>
            <a:ext cx="2596234" cy="2276864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75C3CC97-9860-26B8-8FB0-6CFE3B2EE5E6}"/>
              </a:ext>
            </a:extLst>
          </p:cNvPr>
          <p:cNvCxnSpPr>
            <a:cxnSpLocks/>
            <a:endCxn id="16" idx="2"/>
          </p:cNvCxnSpPr>
          <p:nvPr/>
        </p:nvCxnSpPr>
        <p:spPr>
          <a:xfrm flipV="1">
            <a:off x="1080917" y="4934261"/>
            <a:ext cx="4556615" cy="909294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5" name="Ovale 34">
            <a:extLst>
              <a:ext uri="{FF2B5EF4-FFF2-40B4-BE49-F238E27FC236}">
                <a16:creationId xmlns:a16="http://schemas.microsoft.com/office/drawing/2014/main" id="{41B86E1D-AB37-DB81-6669-563C580B6A57}"/>
              </a:ext>
            </a:extLst>
          </p:cNvPr>
          <p:cNvSpPr/>
          <p:nvPr/>
        </p:nvSpPr>
        <p:spPr>
          <a:xfrm>
            <a:off x="2699574" y="244844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28309B95-4F3C-E58E-6930-9A1E237BB375}"/>
              </a:ext>
            </a:extLst>
          </p:cNvPr>
          <p:cNvCxnSpPr>
            <a:cxnSpLocks/>
          </p:cNvCxnSpPr>
          <p:nvPr/>
        </p:nvCxnSpPr>
        <p:spPr>
          <a:xfrm flipH="1">
            <a:off x="568715" y="2510548"/>
            <a:ext cx="817596" cy="0"/>
          </a:xfrm>
          <a:prstGeom prst="line">
            <a:avLst/>
          </a:prstGeom>
          <a:ln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1EF2F4D1-FA80-F027-AF3D-61D681CBFD11}"/>
              </a:ext>
            </a:extLst>
          </p:cNvPr>
          <p:cNvCxnSpPr>
            <a:cxnSpLocks/>
            <a:stCxn id="19" idx="5"/>
            <a:endCxn id="16" idx="2"/>
          </p:cNvCxnSpPr>
          <p:nvPr/>
        </p:nvCxnSpPr>
        <p:spPr>
          <a:xfrm>
            <a:off x="1251900" y="3665573"/>
            <a:ext cx="4385632" cy="1268688"/>
          </a:xfrm>
          <a:prstGeom prst="line">
            <a:avLst/>
          </a:prstGeom>
          <a:ln w="38100">
            <a:solidFill>
              <a:srgbClr val="FF66FF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4E409287-F40B-AA0D-AF7D-4C8E7B30E56E}"/>
              </a:ext>
            </a:extLst>
          </p:cNvPr>
          <p:cNvCxnSpPr>
            <a:cxnSpLocks/>
          </p:cNvCxnSpPr>
          <p:nvPr/>
        </p:nvCxnSpPr>
        <p:spPr>
          <a:xfrm>
            <a:off x="1386952" y="2123083"/>
            <a:ext cx="149573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7">
            <a:extLst>
              <a:ext uri="{FF2B5EF4-FFF2-40B4-BE49-F238E27FC236}">
                <a16:creationId xmlns:a16="http://schemas.microsoft.com/office/drawing/2014/main" id="{2A4DA844-7868-0B8E-3E01-6D6D1EA61FDD}"/>
              </a:ext>
            </a:extLst>
          </p:cNvPr>
          <p:cNvSpPr/>
          <p:nvPr/>
        </p:nvSpPr>
        <p:spPr>
          <a:xfrm>
            <a:off x="714699" y="562754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44583D6-5AEE-AD4D-FBD0-281981861B37}"/>
              </a:ext>
            </a:extLst>
          </p:cNvPr>
          <p:cNvSpPr txBox="1"/>
          <p:nvPr/>
        </p:nvSpPr>
        <p:spPr>
          <a:xfrm>
            <a:off x="8225290" y="3361073"/>
            <a:ext cx="22382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>
                <a:solidFill>
                  <a:schemeClr val="bg1"/>
                </a:solidFill>
              </a:rPr>
              <a:t>A 1 2 </a:t>
            </a:r>
            <a:r>
              <a:rPr lang="it-IT" sz="2500" b="1">
                <a:solidFill>
                  <a:schemeClr val="bg1"/>
                </a:solidFill>
                <a:highlight>
                  <a:srgbClr val="FF66FF"/>
                </a:highlight>
              </a:rPr>
              <a:t>3 4 </a:t>
            </a:r>
            <a:r>
              <a:rPr lang="it-IT" sz="2500" b="1">
                <a:solidFill>
                  <a:schemeClr val="bg1"/>
                </a:solidFill>
              </a:rPr>
              <a:t>U</a:t>
            </a:r>
          </a:p>
        </p:txBody>
      </p:sp>
      <p:cxnSp>
        <p:nvCxnSpPr>
          <p:cNvPr id="59" name="Connettore curvo 58">
            <a:extLst>
              <a:ext uri="{FF2B5EF4-FFF2-40B4-BE49-F238E27FC236}">
                <a16:creationId xmlns:a16="http://schemas.microsoft.com/office/drawing/2014/main" id="{FC53D86D-0889-9E18-865B-2B8242717D46}"/>
              </a:ext>
            </a:extLst>
          </p:cNvPr>
          <p:cNvCxnSpPr>
            <a:stCxn id="14" idx="2"/>
          </p:cNvCxnSpPr>
          <p:nvPr/>
        </p:nvCxnSpPr>
        <p:spPr>
          <a:xfrm rot="5400000" flipH="1">
            <a:off x="9018978" y="3512704"/>
            <a:ext cx="116149" cy="534699"/>
          </a:xfrm>
          <a:prstGeom prst="curvedConnector4">
            <a:avLst>
              <a:gd name="adj1" fmla="val -196816"/>
              <a:gd name="adj2" fmla="val 106524"/>
            </a:avLst>
          </a:prstGeom>
          <a:ln w="28575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ttore curvo 60">
            <a:extLst>
              <a:ext uri="{FF2B5EF4-FFF2-40B4-BE49-F238E27FC236}">
                <a16:creationId xmlns:a16="http://schemas.microsoft.com/office/drawing/2014/main" id="{FC0B2BE1-0085-1D2F-2E24-3C13F5C0DE15}"/>
              </a:ext>
            </a:extLst>
          </p:cNvPr>
          <p:cNvCxnSpPr>
            <a:cxnSpLocks/>
            <a:stCxn id="14" idx="0"/>
          </p:cNvCxnSpPr>
          <p:nvPr/>
        </p:nvCxnSpPr>
        <p:spPr>
          <a:xfrm rot="16200000" flipH="1" flipV="1">
            <a:off x="8917268" y="3035313"/>
            <a:ext cx="101375" cy="752893"/>
          </a:xfrm>
          <a:prstGeom prst="curvedConnector4">
            <a:avLst>
              <a:gd name="adj1" fmla="val -225499"/>
              <a:gd name="adj2" fmla="val 1069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CD8A99C-D5EA-AAF3-440D-37119E11AD3C}"/>
              </a:ext>
            </a:extLst>
          </p:cNvPr>
          <p:cNvSpPr txBox="1"/>
          <p:nvPr/>
        </p:nvSpPr>
        <p:spPr>
          <a:xfrm>
            <a:off x="8225289" y="4493404"/>
            <a:ext cx="2238223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>
                <a:solidFill>
                  <a:schemeClr val="bg1"/>
                </a:solidFill>
              </a:rPr>
              <a:t>A 1 2 </a:t>
            </a:r>
            <a:r>
              <a:rPr lang="it-IT" sz="2500" b="1">
                <a:solidFill>
                  <a:schemeClr val="bg1"/>
                </a:solidFill>
                <a:highlight>
                  <a:srgbClr val="FF66FF"/>
                </a:highlight>
              </a:rPr>
              <a:t>3 4 </a:t>
            </a:r>
            <a:r>
              <a:rPr lang="it-IT" sz="2500" b="1">
                <a:solidFill>
                  <a:schemeClr val="bg1"/>
                </a:solidFill>
              </a:rPr>
              <a:t>U</a:t>
            </a:r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2AB38401-C928-B535-1A53-26CE699CDD1C}"/>
              </a:ext>
            </a:extLst>
          </p:cNvPr>
          <p:cNvCxnSpPr>
            <a:cxnSpLocks/>
          </p:cNvCxnSpPr>
          <p:nvPr/>
        </p:nvCxnSpPr>
        <p:spPr>
          <a:xfrm flipH="1">
            <a:off x="8681013" y="4383992"/>
            <a:ext cx="286942" cy="69574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5F4B90D8-5E6B-FAD3-6F83-1667D88C4A62}"/>
              </a:ext>
            </a:extLst>
          </p:cNvPr>
          <p:cNvCxnSpPr>
            <a:cxnSpLocks/>
          </p:cNvCxnSpPr>
          <p:nvPr/>
        </p:nvCxnSpPr>
        <p:spPr>
          <a:xfrm flipH="1">
            <a:off x="8967955" y="4383992"/>
            <a:ext cx="286942" cy="69574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0DC1844C-0E2F-EBB1-B36A-762F71FB3C69}"/>
              </a:ext>
            </a:extLst>
          </p:cNvPr>
          <p:cNvCxnSpPr>
            <a:cxnSpLocks/>
          </p:cNvCxnSpPr>
          <p:nvPr/>
        </p:nvCxnSpPr>
        <p:spPr>
          <a:xfrm flipH="1">
            <a:off x="9398368" y="4441030"/>
            <a:ext cx="286942" cy="69574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414D5048-CFB1-17BA-8AD4-9EC08F6BE264}"/>
              </a:ext>
            </a:extLst>
          </p:cNvPr>
          <p:cNvSpPr txBox="1"/>
          <p:nvPr/>
        </p:nvSpPr>
        <p:spPr>
          <a:xfrm>
            <a:off x="8225289" y="5563913"/>
            <a:ext cx="260861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500" b="1">
                <a:solidFill>
                  <a:schemeClr val="bg1"/>
                </a:solidFill>
              </a:rPr>
              <a:t>A 1 </a:t>
            </a:r>
            <a:r>
              <a:rPr lang="it-IT" sz="2500" b="1">
                <a:solidFill>
                  <a:srgbClr val="FF66FF"/>
                </a:solidFill>
              </a:rPr>
              <a:t>-</a:t>
            </a:r>
            <a:r>
              <a:rPr lang="it-IT" sz="2500" b="1">
                <a:solidFill>
                  <a:schemeClr val="bg1"/>
                </a:solidFill>
              </a:rPr>
              <a:t> </a:t>
            </a:r>
            <a:r>
              <a:rPr lang="it-IT" sz="2500" b="1">
                <a:solidFill>
                  <a:schemeClr val="bg1"/>
                </a:solidFill>
                <a:highlight>
                  <a:srgbClr val="FF66FF"/>
                </a:highlight>
              </a:rPr>
              <a:t>3 4</a:t>
            </a:r>
            <a:r>
              <a:rPr lang="it-IT" sz="2500" b="1">
                <a:solidFill>
                  <a:schemeClr val="bg1"/>
                </a:solidFill>
              </a:rPr>
              <a:t> </a:t>
            </a:r>
            <a:r>
              <a:rPr lang="it-IT" sz="2500" b="1">
                <a:solidFill>
                  <a:srgbClr val="FF66FF"/>
                </a:solidFill>
              </a:rPr>
              <a:t>-</a:t>
            </a:r>
            <a:r>
              <a:rPr lang="it-IT" sz="2500" b="1">
                <a:solidFill>
                  <a:schemeClr val="bg1"/>
                </a:solidFill>
              </a:rPr>
              <a:t> 2 </a:t>
            </a:r>
            <a:r>
              <a:rPr lang="it-IT" sz="2500" b="1">
                <a:solidFill>
                  <a:srgbClr val="FF66FF"/>
                </a:solidFill>
              </a:rPr>
              <a:t>-</a:t>
            </a:r>
            <a:r>
              <a:rPr lang="it-IT" sz="2500" b="1">
                <a:solidFill>
                  <a:schemeClr val="bg1"/>
                </a:solidFill>
              </a:rPr>
              <a:t> U</a:t>
            </a:r>
          </a:p>
        </p:txBody>
      </p:sp>
      <p:cxnSp>
        <p:nvCxnSpPr>
          <p:cNvPr id="78" name="Connettore diritto 77">
            <a:extLst>
              <a:ext uri="{FF2B5EF4-FFF2-40B4-BE49-F238E27FC236}">
                <a16:creationId xmlns:a16="http://schemas.microsoft.com/office/drawing/2014/main" id="{7D1C395A-9C9F-63CF-9BD7-13D8EDF0C977}"/>
              </a:ext>
            </a:extLst>
          </p:cNvPr>
          <p:cNvCxnSpPr>
            <a:cxnSpLocks/>
          </p:cNvCxnSpPr>
          <p:nvPr/>
        </p:nvCxnSpPr>
        <p:spPr>
          <a:xfrm flipH="1">
            <a:off x="2535395" y="2123083"/>
            <a:ext cx="347288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diritto 79">
            <a:extLst>
              <a:ext uri="{FF2B5EF4-FFF2-40B4-BE49-F238E27FC236}">
                <a16:creationId xmlns:a16="http://schemas.microsoft.com/office/drawing/2014/main" id="{8543E670-0067-3C38-CC63-BB2152EE560F}"/>
              </a:ext>
            </a:extLst>
          </p:cNvPr>
          <p:cNvCxnSpPr>
            <a:cxnSpLocks/>
          </p:cNvCxnSpPr>
          <p:nvPr/>
        </p:nvCxnSpPr>
        <p:spPr>
          <a:xfrm flipH="1">
            <a:off x="2067974" y="2123083"/>
            <a:ext cx="284312" cy="2004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789E6A02-A49D-BAD6-2940-594804FBDAE1}"/>
              </a:ext>
            </a:extLst>
          </p:cNvPr>
          <p:cNvSpPr txBox="1"/>
          <p:nvPr/>
        </p:nvSpPr>
        <p:spPr>
          <a:xfrm>
            <a:off x="5906452" y="1742602"/>
            <a:ext cx="612300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Si eliminano i </a:t>
            </a:r>
            <a:r>
              <a:rPr lang="it-IT" b="1">
                <a:solidFill>
                  <a:schemeClr val="accent1">
                    <a:lumMod val="50000"/>
                  </a:schemeClr>
                </a:solidFill>
              </a:rPr>
              <a:t>due archi prima e dopo la sequenza</a:t>
            </a:r>
            <a:r>
              <a:rPr lang="it-IT"/>
              <a:t>, e </a:t>
            </a:r>
            <a:r>
              <a:rPr lang="it-IT" b="1">
                <a:solidFill>
                  <a:srgbClr val="0070C0"/>
                </a:solidFill>
              </a:rPr>
              <a:t>un terzo laddove si va a reinserire</a:t>
            </a:r>
            <a:r>
              <a:rPr lang="it-IT"/>
              <a:t>. Si inseriscono 2 archi per riconnettere la sequenza al ciclo e un terzo per riconnettere il ciclo laddove è stata rimossa la sequenza. </a:t>
            </a:r>
          </a:p>
        </p:txBody>
      </p: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69360CC3-1A83-C386-7738-00D9E2710AC3}"/>
              </a:ext>
            </a:extLst>
          </p:cNvPr>
          <p:cNvCxnSpPr>
            <a:cxnSpLocks/>
          </p:cNvCxnSpPr>
          <p:nvPr/>
        </p:nvCxnSpPr>
        <p:spPr>
          <a:xfrm>
            <a:off x="1981646" y="2123083"/>
            <a:ext cx="18753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8F50825-27DE-6BFB-EA28-04F80A4EBD3D}"/>
              </a:ext>
            </a:extLst>
          </p:cNvPr>
          <p:cNvCxnSpPr/>
          <p:nvPr/>
        </p:nvCxnSpPr>
        <p:spPr>
          <a:xfrm>
            <a:off x="8778530" y="5807003"/>
            <a:ext cx="23899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048ABAA-4FE8-85E7-6F27-3C770EC5081A}"/>
              </a:ext>
            </a:extLst>
          </p:cNvPr>
          <p:cNvCxnSpPr/>
          <p:nvPr/>
        </p:nvCxnSpPr>
        <p:spPr>
          <a:xfrm>
            <a:off x="9446319" y="5805916"/>
            <a:ext cx="23899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3655A7AB-5CE3-6156-A397-F84B064928C7}"/>
              </a:ext>
            </a:extLst>
          </p:cNvPr>
          <p:cNvCxnSpPr/>
          <p:nvPr/>
        </p:nvCxnSpPr>
        <p:spPr>
          <a:xfrm>
            <a:off x="9911138" y="5805485"/>
            <a:ext cx="238991" cy="0"/>
          </a:xfrm>
          <a:prstGeom prst="line">
            <a:avLst/>
          </a:prstGeom>
          <a:ln w="28575">
            <a:solidFill>
              <a:srgbClr val="FF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curvo 10">
            <a:extLst>
              <a:ext uri="{FF2B5EF4-FFF2-40B4-BE49-F238E27FC236}">
                <a16:creationId xmlns:a16="http://schemas.microsoft.com/office/drawing/2014/main" id="{CF5D20EB-151D-5C49-881F-C5E3182BC31A}"/>
              </a:ext>
            </a:extLst>
          </p:cNvPr>
          <p:cNvCxnSpPr/>
          <p:nvPr/>
        </p:nvCxnSpPr>
        <p:spPr>
          <a:xfrm rot="5400000" flipH="1">
            <a:off x="9015952" y="4670117"/>
            <a:ext cx="116149" cy="534699"/>
          </a:xfrm>
          <a:prstGeom prst="curvedConnector4">
            <a:avLst>
              <a:gd name="adj1" fmla="val -196816"/>
              <a:gd name="adj2" fmla="val 106524"/>
            </a:avLst>
          </a:prstGeom>
          <a:ln w="28575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1A7F85BC-4C80-6644-F107-57EF60C1A771}"/>
              </a:ext>
            </a:extLst>
          </p:cNvPr>
          <p:cNvCxnSpPr>
            <a:cxnSpLocks/>
            <a:endCxn id="15" idx="5"/>
          </p:cNvCxnSpPr>
          <p:nvPr/>
        </p:nvCxnSpPr>
        <p:spPr>
          <a:xfrm flipH="1" flipV="1">
            <a:off x="5077998" y="3545775"/>
            <a:ext cx="681909" cy="12615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C312A7D1-7778-515B-EA3D-11F529EF030F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5077998" y="3545775"/>
            <a:ext cx="650242" cy="1213969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0CB545D2-0E2F-AD36-A54D-814975F2CF65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897808" y="3733854"/>
            <a:ext cx="204336" cy="18936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0F491D26-2608-C999-3012-963B5B637B6E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897808" y="3713488"/>
            <a:ext cx="204336" cy="1914053"/>
          </a:xfrm>
          <a:prstGeom prst="line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445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245" y="926319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0195BE4-7397-A9FD-0ECF-E6FD70403223}"/>
              </a:ext>
            </a:extLst>
          </p:cNvPr>
          <p:cNvSpPr txBox="1"/>
          <p:nvPr/>
        </p:nvSpPr>
        <p:spPr>
          <a:xfrm>
            <a:off x="2807679" y="2261515"/>
            <a:ext cx="65766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Due stringhe formate da almeno k vertici sono scambiate tra due </a:t>
            </a:r>
            <a:r>
              <a:rPr lang="it-IT" err="1"/>
              <a:t>route</a:t>
            </a:r>
            <a:r>
              <a:rPr lang="it-IT"/>
              <a:t>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D732B5-29EC-5E8B-DD57-6AF2987084D8}"/>
              </a:ext>
            </a:extLst>
          </p:cNvPr>
          <p:cNvSpPr txBox="1"/>
          <p:nvPr/>
        </p:nvSpPr>
        <p:spPr>
          <a:xfrm>
            <a:off x="5402929" y="1128652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(swap)</a:t>
            </a:r>
          </a:p>
        </p:txBody>
      </p:sp>
      <p:pic>
        <p:nvPicPr>
          <p:cNvPr id="10" name="Immagine 9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2E9A313-19DE-88B8-5430-8DBE7D442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161" y="688935"/>
            <a:ext cx="955349" cy="955349"/>
          </a:xfrm>
          <a:prstGeom prst="rect">
            <a:avLst/>
          </a:prstGeom>
        </p:spPr>
      </p:pic>
      <p:pic>
        <p:nvPicPr>
          <p:cNvPr id="5" name="Immagine 4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9054E9B6-331E-FA63-81EB-1CA1F8F69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642" y="3429000"/>
            <a:ext cx="7650435" cy="20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2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461" y="18526"/>
            <a:ext cx="483299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15DD3A5-E629-1641-3CDA-1C2008026834}"/>
              </a:ext>
            </a:extLst>
          </p:cNvPr>
          <p:cNvSpPr txBox="1"/>
          <p:nvPr/>
        </p:nvSpPr>
        <p:spPr>
          <a:xfrm>
            <a:off x="69261" y="1939876"/>
            <a:ext cx="469355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string_exchange</a:t>
            </a:r>
            <a:r>
              <a:rPr lang="it-IT" sz="1200"/>
              <a:t>(r1, r2):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</a:t>
            </a:r>
            <a:r>
              <a:rPr lang="it-IT" sz="1200" err="1"/>
              <a:t>if</a:t>
            </a:r>
            <a:r>
              <a:rPr lang="it-IT" sz="1200"/>
              <a:t>(</a:t>
            </a:r>
            <a:r>
              <a:rPr lang="it-IT" sz="1200" err="1"/>
              <a:t>len</a:t>
            </a:r>
            <a:r>
              <a:rPr lang="it-IT" sz="1200"/>
              <a:t>(r1.get_nodi())==3):</a:t>
            </a:r>
          </a:p>
          <a:p>
            <a:r>
              <a:rPr lang="it-IT" sz="1200"/>
              <a:t>        </a:t>
            </a:r>
            <a:r>
              <a:rPr lang="it-IT" sz="1200" err="1"/>
              <a:t>routes</a:t>
            </a:r>
            <a:r>
              <a:rPr lang="it-IT" sz="1200"/>
              <a:t> = string_exchange_3(r1, r2, True)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</a:t>
            </a:r>
            <a:r>
              <a:rPr lang="it-IT" sz="1200" err="1"/>
              <a:t>if</a:t>
            </a:r>
            <a:r>
              <a:rPr lang="it-IT" sz="1200"/>
              <a:t>(</a:t>
            </a:r>
            <a:r>
              <a:rPr lang="it-IT" sz="1200" err="1"/>
              <a:t>len</a:t>
            </a:r>
            <a:r>
              <a:rPr lang="it-IT" sz="1200"/>
              <a:t>(r2.get_nodi())==3):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=string_exchange_3(r2, r1, False)</a:t>
            </a:r>
          </a:p>
          <a:p>
            <a:r>
              <a:rPr lang="it-IT" sz="1200"/>
              <a:t>        else: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((</a:t>
            </a:r>
            <a:r>
              <a:rPr lang="it-IT" sz="1200" err="1"/>
              <a:t>len</a:t>
            </a:r>
            <a:r>
              <a:rPr lang="it-IT" sz="1200"/>
              <a:t>(r1.get_nodi())&gt;3) and (</a:t>
            </a:r>
            <a:r>
              <a:rPr lang="it-IT" sz="1200" err="1"/>
              <a:t>len</a:t>
            </a:r>
            <a:r>
              <a:rPr lang="it-IT" sz="1200"/>
              <a:t>(r2.get_nodi())&gt;3)):</a:t>
            </a:r>
          </a:p>
          <a:p>
            <a:r>
              <a:rPr lang="it-IT" sz="1200"/>
              <a:t>                index =0</a:t>
            </a:r>
          </a:p>
          <a:p>
            <a:r>
              <a:rPr lang="it-IT" sz="1200"/>
              <a:t>                for i in range(1, </a:t>
            </a:r>
            <a:r>
              <a:rPr lang="it-IT" sz="1200" err="1"/>
              <a:t>len</a:t>
            </a:r>
            <a:r>
              <a:rPr lang="it-IT" sz="1200"/>
              <a:t>(r1.get_nodi())-1):</a:t>
            </a:r>
          </a:p>
          <a:p>
            <a:r>
              <a:rPr lang="it-IT" sz="1200"/>
              <a:t>                    for k in range(1, </a:t>
            </a:r>
            <a:r>
              <a:rPr lang="it-IT" sz="1200" err="1"/>
              <a:t>len</a:t>
            </a:r>
            <a:r>
              <a:rPr lang="it-IT" sz="1200"/>
              <a:t>(r2.get_nodi())-1):</a:t>
            </a:r>
          </a:p>
          <a:p>
            <a:r>
              <a:rPr lang="it-IT" sz="1200"/>
              <a:t>                        </a:t>
            </a:r>
            <a:r>
              <a:rPr lang="it-IT" sz="1200" err="1"/>
              <a:t>routes.insert</a:t>
            </a:r>
            <a:r>
              <a:rPr lang="it-IT" sz="1200"/>
              <a:t>(index, </a:t>
            </a:r>
            <a:r>
              <a:rPr lang="it-IT" sz="1200" err="1"/>
              <a:t>make_string_exchange</a:t>
            </a:r>
            <a:r>
              <a:rPr lang="it-IT" sz="1200"/>
              <a:t>(r1, r2, k, i))</a:t>
            </a:r>
          </a:p>
          <a:p>
            <a:r>
              <a:rPr lang="it-IT" sz="1200"/>
              <a:t>                        index = index+1</a:t>
            </a:r>
          </a:p>
          <a:p>
            <a:r>
              <a:rPr lang="it-IT" sz="1200"/>
              <a:t>                for i in range(1, </a:t>
            </a:r>
            <a:r>
              <a:rPr lang="it-IT" sz="1200" err="1"/>
              <a:t>len</a:t>
            </a:r>
            <a:r>
              <a:rPr lang="it-IT" sz="1200"/>
              <a:t>(r1.get_nodi())-2):</a:t>
            </a:r>
          </a:p>
          <a:p>
            <a:r>
              <a:rPr lang="it-IT" sz="1200"/>
              <a:t>                    for k in range(1, </a:t>
            </a:r>
            <a:r>
              <a:rPr lang="it-IT" sz="1200" err="1"/>
              <a:t>len</a:t>
            </a:r>
            <a:r>
              <a:rPr lang="it-IT" sz="1200"/>
              <a:t>(r2.get_nodi())-2):</a:t>
            </a:r>
          </a:p>
          <a:p>
            <a:r>
              <a:rPr lang="it-IT" sz="1200"/>
              <a:t>                        </a:t>
            </a:r>
            <a:r>
              <a:rPr lang="it-IT" sz="1200" err="1"/>
              <a:t>routes.insert</a:t>
            </a:r>
            <a:r>
              <a:rPr lang="it-IT" sz="1200"/>
              <a:t>(index, </a:t>
            </a:r>
            <a:r>
              <a:rPr lang="it-IT" sz="1200" err="1"/>
              <a:t>make_string_exchange_bis</a:t>
            </a:r>
            <a:r>
              <a:rPr lang="it-IT" sz="1200"/>
              <a:t>(r1, r2, k, i))</a:t>
            </a:r>
          </a:p>
          <a:p>
            <a:r>
              <a:rPr lang="it-IT" sz="1200"/>
              <a:t>                        index=index+1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  <a:p>
            <a:endParaRPr lang="it-IT" sz="120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0615057-858B-4B9C-A93B-B86EA84CFB94}"/>
              </a:ext>
            </a:extLst>
          </p:cNvPr>
          <p:cNvSpPr txBox="1"/>
          <p:nvPr/>
        </p:nvSpPr>
        <p:spPr>
          <a:xfrm>
            <a:off x="4792868" y="315899"/>
            <a:ext cx="499449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string_exchange_3(r1, r2, flag):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n = r1.get_nodi()[1]</a:t>
            </a:r>
          </a:p>
          <a:p>
            <a:r>
              <a:rPr lang="it-IT" sz="1200"/>
              <a:t>    index=0</a:t>
            </a:r>
          </a:p>
          <a:p>
            <a:r>
              <a:rPr lang="it-IT" sz="1200"/>
              <a:t>    for i in range(1, </a:t>
            </a:r>
            <a:r>
              <a:rPr lang="it-IT" sz="1200" err="1"/>
              <a:t>len</a:t>
            </a:r>
            <a:r>
              <a:rPr lang="it-IT" sz="1200"/>
              <a:t>(r2.get_nodi())-1):</a:t>
            </a:r>
          </a:p>
          <a:p>
            <a:r>
              <a:rPr lang="it-IT" sz="1200"/>
              <a:t>        </a:t>
            </a:r>
            <a:r>
              <a:rPr lang="it-IT" sz="1200" err="1"/>
              <a:t>routes.insert</a:t>
            </a:r>
            <a:r>
              <a:rPr lang="it-IT" sz="1200"/>
              <a:t>(index, exchange_dim_3(r1, r2, n, i, flag))</a:t>
            </a:r>
          </a:p>
          <a:p>
            <a:r>
              <a:rPr lang="it-IT" sz="1200"/>
              <a:t>        index=index+1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exchange_dim_3(r1, r2, n, i, flag):</a:t>
            </a:r>
          </a:p>
          <a:p>
            <a:r>
              <a:rPr lang="it-IT" sz="1200"/>
              <a:t>    nodes1 = []</a:t>
            </a:r>
          </a:p>
          <a:p>
            <a:r>
              <a:rPr lang="it-IT" sz="1200"/>
              <a:t>    nodes1.append(r2.get_nodi()[i])</a:t>
            </a:r>
          </a:p>
          <a:p>
            <a:r>
              <a:rPr lang="it-IT" sz="1200"/>
              <a:t>    nodes2 = []</a:t>
            </a:r>
          </a:p>
          <a:p>
            <a:r>
              <a:rPr lang="it-IT" sz="1200"/>
              <a:t>    nodes2.append(n)</a:t>
            </a:r>
          </a:p>
          <a:p>
            <a:r>
              <a:rPr lang="it-IT" sz="1200"/>
              <a:t>    r = []</a:t>
            </a:r>
          </a:p>
          <a:p>
            <a:r>
              <a:rPr lang="it-IT" sz="1200"/>
              <a:t>    </a:t>
            </a:r>
            <a:r>
              <a:rPr lang="it-IT" sz="1200" err="1"/>
              <a:t>if</a:t>
            </a:r>
            <a:r>
              <a:rPr lang="it-IT" sz="1200"/>
              <a:t> flag: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(r1, nodes1, 1))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(r2, nodes2, i))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(r2, nodes2, i))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(r1, nodes1, 1))        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make_route_string_exchange</a:t>
            </a:r>
            <a:r>
              <a:rPr lang="it-IT" sz="1200"/>
              <a:t>(r, </a:t>
            </a:r>
            <a:r>
              <a:rPr lang="it-IT" sz="1200" err="1"/>
              <a:t>nodes</a:t>
            </a:r>
            <a:r>
              <a:rPr lang="it-IT" sz="1200"/>
              <a:t>, i):</a:t>
            </a:r>
          </a:p>
          <a:p>
            <a:r>
              <a:rPr lang="it-IT" sz="1200"/>
              <a:t>    </a:t>
            </a:r>
            <a:r>
              <a:rPr lang="it-IT" sz="1200" err="1"/>
              <a:t>temp</a:t>
            </a:r>
            <a:r>
              <a:rPr lang="it-IT" sz="1200"/>
              <a:t>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z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temp.aggiungi_nodo</a:t>
            </a:r>
            <a:r>
              <a:rPr lang="it-IT" sz="1200"/>
              <a:t>(</a:t>
            </a:r>
            <a:r>
              <a:rPr lang="it-IT" sz="1200" err="1"/>
              <a:t>r.get_nodi</a:t>
            </a:r>
            <a:r>
              <a:rPr lang="it-IT" sz="1200"/>
              <a:t>()[z])</a:t>
            </a:r>
          </a:p>
          <a:p>
            <a:r>
              <a:rPr lang="it-IT" sz="1200"/>
              <a:t>    for </a:t>
            </a:r>
            <a:r>
              <a:rPr lang="it-IT" sz="1200" err="1"/>
              <a:t>el</a:t>
            </a:r>
            <a:r>
              <a:rPr lang="it-IT" sz="1200"/>
              <a:t> in </a:t>
            </a:r>
            <a:r>
              <a:rPr lang="it-IT" sz="1200" err="1"/>
              <a:t>nodes</a:t>
            </a:r>
            <a:r>
              <a:rPr lang="it-IT" sz="1200"/>
              <a:t>:</a:t>
            </a:r>
          </a:p>
          <a:p>
            <a:r>
              <a:rPr lang="it-IT" sz="1200"/>
              <a:t>        </a:t>
            </a:r>
            <a:r>
              <a:rPr lang="it-IT" sz="1200" err="1"/>
              <a:t>temp.aggiungi_nodo</a:t>
            </a:r>
            <a:r>
              <a:rPr lang="it-IT" sz="1200"/>
              <a:t>(</a:t>
            </a:r>
            <a:r>
              <a:rPr lang="it-IT" sz="1200" err="1"/>
              <a:t>el</a:t>
            </a:r>
            <a:r>
              <a:rPr lang="it-IT" sz="1200"/>
              <a:t>)</a:t>
            </a:r>
          </a:p>
          <a:p>
            <a:r>
              <a:rPr lang="it-IT" sz="1200"/>
              <a:t>    for z in range(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temp.get_nodi</a:t>
            </a:r>
            <a:r>
              <a:rPr lang="it-IT" sz="1200"/>
              <a:t>()),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temp.aggiungi_nodo</a:t>
            </a:r>
            <a:r>
              <a:rPr lang="it-IT" sz="1200"/>
              <a:t>(</a:t>
            </a:r>
            <a:r>
              <a:rPr lang="it-IT" sz="1200" err="1"/>
              <a:t>r.get_nodi</a:t>
            </a:r>
            <a:r>
              <a:rPr lang="it-IT" sz="1200"/>
              <a:t>()[z])</a:t>
            </a:r>
          </a:p>
          <a:p>
            <a:r>
              <a:rPr lang="it-IT" sz="1200"/>
              <a:t>    </a:t>
            </a:r>
            <a:r>
              <a:rPr lang="it-IT" sz="1200" err="1"/>
              <a:t>temp.set_km</a:t>
            </a:r>
            <a:r>
              <a:rPr lang="it-IT" sz="1200"/>
              <a:t>()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temp</a:t>
            </a:r>
            <a:endParaRPr lang="it-IT" sz="1200"/>
          </a:p>
        </p:txBody>
      </p: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CAC957F2-F13C-E1AC-FEF6-94D60BA4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7068" y="695182"/>
            <a:ext cx="578376" cy="578376"/>
          </a:xfrm>
          <a:prstGeom prst="rect">
            <a:avLst/>
          </a:prstGeom>
        </p:spPr>
      </p:pic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F062FFF0-71CF-810A-4D62-7C36373B28C3}"/>
              </a:ext>
            </a:extLst>
          </p:cNvPr>
          <p:cNvSpPr txBox="1"/>
          <p:nvPr/>
        </p:nvSpPr>
        <p:spPr>
          <a:xfrm>
            <a:off x="8648731" y="1482266"/>
            <a:ext cx="366673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make_string_exchange</a:t>
            </a:r>
            <a:r>
              <a:rPr lang="it-IT" sz="1200"/>
              <a:t>(r1, r2, k, i):</a:t>
            </a:r>
          </a:p>
          <a:p>
            <a:r>
              <a:rPr lang="it-IT" sz="1200"/>
              <a:t>    r = []</a:t>
            </a:r>
          </a:p>
          <a:p>
            <a:r>
              <a:rPr lang="it-IT" sz="1200"/>
              <a:t>    nodes1 =[]</a:t>
            </a:r>
          </a:p>
          <a:p>
            <a:r>
              <a:rPr lang="it-IT" sz="1200"/>
              <a:t>    nodes2 = []</a:t>
            </a:r>
          </a:p>
          <a:p>
            <a:r>
              <a:rPr lang="it-IT" sz="1200"/>
              <a:t>    nodes1.append(r2.get_nodi()[k])</a:t>
            </a:r>
          </a:p>
          <a:p>
            <a:r>
              <a:rPr lang="it-IT" sz="1200"/>
              <a:t>    nodes2.append(r1.get_nodi()[i])</a:t>
            </a:r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(r1, nodes1, i))</a:t>
            </a:r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(r2, nodes2, k))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endParaRPr lang="it-IT" sz="1200"/>
          </a:p>
          <a:p>
            <a:endParaRPr lang="it-IT" sz="1200"/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make_string_exchange_bis</a:t>
            </a:r>
            <a:r>
              <a:rPr lang="it-IT" sz="1200"/>
              <a:t>(r1, r2, k, i):</a:t>
            </a:r>
          </a:p>
          <a:p>
            <a:r>
              <a:rPr lang="it-IT" sz="1200"/>
              <a:t>    r = []</a:t>
            </a:r>
          </a:p>
          <a:p>
            <a:r>
              <a:rPr lang="it-IT" sz="1200"/>
              <a:t>    nodes1=[]</a:t>
            </a:r>
          </a:p>
          <a:p>
            <a:r>
              <a:rPr lang="it-IT" sz="1200"/>
              <a:t>    nodes2=[]</a:t>
            </a:r>
          </a:p>
          <a:p>
            <a:r>
              <a:rPr lang="it-IT" sz="1200"/>
              <a:t>    nodes1.append(r2.get_nodi()[k])</a:t>
            </a:r>
          </a:p>
          <a:p>
            <a:r>
              <a:rPr lang="it-IT" sz="1200"/>
              <a:t>    nodes1.append(r2.get_nodi()[k+1])</a:t>
            </a:r>
          </a:p>
          <a:p>
            <a:endParaRPr lang="it-IT" sz="1200"/>
          </a:p>
          <a:p>
            <a:r>
              <a:rPr lang="it-IT" sz="1200"/>
              <a:t>    nodes2.append(r1.get_nodi()[i])</a:t>
            </a:r>
          </a:p>
          <a:p>
            <a:r>
              <a:rPr lang="it-IT" sz="1200"/>
              <a:t>    nodes2.append(r1.get_nodi()[i+1])</a:t>
            </a:r>
          </a:p>
          <a:p>
            <a:endParaRPr lang="it-IT" sz="1200"/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make_route_string_exchange</a:t>
            </a:r>
            <a:r>
              <a:rPr lang="it-IT" sz="1200"/>
              <a:t>(r1, nodes1, i))</a:t>
            </a:r>
          </a:p>
          <a:p>
            <a:r>
              <a:rPr lang="it-IT" sz="1200"/>
              <a:t>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make_route_string_exchange</a:t>
            </a:r>
            <a:r>
              <a:rPr lang="it-IT" sz="1200"/>
              <a:t>(r2, nodes2, k))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6D1E4C9D-2C13-B0F3-4BA6-5A47D9908449}"/>
              </a:ext>
            </a:extLst>
          </p:cNvPr>
          <p:cNvCxnSpPr>
            <a:cxnSpLocks/>
          </p:cNvCxnSpPr>
          <p:nvPr/>
        </p:nvCxnSpPr>
        <p:spPr>
          <a:xfrm flipV="1">
            <a:off x="2023714" y="789064"/>
            <a:ext cx="2988182" cy="2359824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ttangolo con angoli arrotondati 76">
            <a:extLst>
              <a:ext uri="{FF2B5EF4-FFF2-40B4-BE49-F238E27FC236}">
                <a16:creationId xmlns:a16="http://schemas.microsoft.com/office/drawing/2014/main" id="{F8023008-2C43-503E-E8E6-4160CEE06C9C}"/>
              </a:ext>
            </a:extLst>
          </p:cNvPr>
          <p:cNvSpPr/>
          <p:nvPr/>
        </p:nvSpPr>
        <p:spPr>
          <a:xfrm>
            <a:off x="81102" y="837721"/>
            <a:ext cx="2662548" cy="676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la lunghezza di una delle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(o entrambe) è 3 chiamo la string_exchange_3 mettendo come primo argomento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di lunghezza 3.</a:t>
            </a:r>
          </a:p>
        </p:txBody>
      </p:sp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5A25EE3B-E081-4371-B49C-C26974C9FE0C}"/>
              </a:ext>
            </a:extLst>
          </p:cNvPr>
          <p:cNvCxnSpPr>
            <a:cxnSpLocks/>
          </p:cNvCxnSpPr>
          <p:nvPr/>
        </p:nvCxnSpPr>
        <p:spPr>
          <a:xfrm>
            <a:off x="1896793" y="2690869"/>
            <a:ext cx="443790" cy="197362"/>
          </a:xfrm>
          <a:prstGeom prst="line">
            <a:avLst/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Elemento grafico 77" descr="Freccia linea: curva antioraria con riempimento a tinta unita">
            <a:extLst>
              <a:ext uri="{FF2B5EF4-FFF2-40B4-BE49-F238E27FC236}">
                <a16:creationId xmlns:a16="http://schemas.microsoft.com/office/drawing/2014/main" id="{AB223A52-F972-859C-1BB9-7C4280C3B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06063">
            <a:off x="1973511" y="1615056"/>
            <a:ext cx="700091" cy="776191"/>
          </a:xfrm>
          <a:prstGeom prst="rect">
            <a:avLst/>
          </a:prstGeom>
        </p:spPr>
      </p:pic>
      <p:sp>
        <p:nvSpPr>
          <p:cNvPr id="79" name="Rettangolo con angoli arrotondati 78">
            <a:extLst>
              <a:ext uri="{FF2B5EF4-FFF2-40B4-BE49-F238E27FC236}">
                <a16:creationId xmlns:a16="http://schemas.microsoft.com/office/drawing/2014/main" id="{9229029C-3F5B-B4AD-86D1-757E8C9C206B}"/>
              </a:ext>
            </a:extLst>
          </p:cNvPr>
          <p:cNvSpPr/>
          <p:nvPr/>
        </p:nvSpPr>
        <p:spPr>
          <a:xfrm>
            <a:off x="8820312" y="1142390"/>
            <a:ext cx="2451274" cy="3109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Scambio un nodo i di r1 con un nodo k di r2</a:t>
            </a:r>
          </a:p>
        </p:txBody>
      </p: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D3C30DA6-CF39-137B-CBF5-33C94782D2B8}"/>
              </a:ext>
            </a:extLst>
          </p:cNvPr>
          <p:cNvSpPr/>
          <p:nvPr/>
        </p:nvSpPr>
        <p:spPr>
          <a:xfrm>
            <a:off x="9514170" y="3466513"/>
            <a:ext cx="2451274" cy="3845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Scambio due nodi consecutivi (i e i+1) di r1 con due nodi consecutivi (k e k+1) di r2</a:t>
            </a:r>
          </a:p>
        </p:txBody>
      </p:sp>
      <p:sp>
        <p:nvSpPr>
          <p:cNvPr id="81" name="Rettangolo con angoli arrotondati 80">
            <a:extLst>
              <a:ext uri="{FF2B5EF4-FFF2-40B4-BE49-F238E27FC236}">
                <a16:creationId xmlns:a16="http://schemas.microsoft.com/office/drawing/2014/main" id="{32ECBCEE-D87F-44BC-95AD-2D9738A50036}"/>
              </a:ext>
            </a:extLst>
          </p:cNvPr>
          <p:cNvSpPr/>
          <p:nvPr/>
        </p:nvSpPr>
        <p:spPr>
          <a:xfrm>
            <a:off x="2083005" y="5867220"/>
            <a:ext cx="2451274" cy="6128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entrambe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hanno dimensione maggiore di 3 gestisco lo scambio di uno o due nodi tra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2" name="Elemento grafico 81" descr="Freccia linea: curva antioraria con riempimento a tinta unita">
            <a:extLst>
              <a:ext uri="{FF2B5EF4-FFF2-40B4-BE49-F238E27FC236}">
                <a16:creationId xmlns:a16="http://schemas.microsoft.com/office/drawing/2014/main" id="{526B596D-FF8D-986B-5769-82720B1D9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364508">
            <a:off x="1480902" y="5383053"/>
            <a:ext cx="700091" cy="776191"/>
          </a:xfrm>
          <a:prstGeom prst="rect">
            <a:avLst/>
          </a:prstGeom>
        </p:spPr>
      </p:pic>
      <p:cxnSp>
        <p:nvCxnSpPr>
          <p:cNvPr id="83" name="Connettore 2 82">
            <a:extLst>
              <a:ext uri="{FF2B5EF4-FFF2-40B4-BE49-F238E27FC236}">
                <a16:creationId xmlns:a16="http://schemas.microsoft.com/office/drawing/2014/main" id="{C7443A39-255D-CCD6-B856-830C6163E619}"/>
              </a:ext>
            </a:extLst>
          </p:cNvPr>
          <p:cNvCxnSpPr>
            <a:cxnSpLocks/>
          </p:cNvCxnSpPr>
          <p:nvPr/>
        </p:nvCxnSpPr>
        <p:spPr>
          <a:xfrm flipH="1">
            <a:off x="7529410" y="3017213"/>
            <a:ext cx="2365859" cy="1609283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ttangolo con angoli arrotondati 83">
            <a:extLst>
              <a:ext uri="{FF2B5EF4-FFF2-40B4-BE49-F238E27FC236}">
                <a16:creationId xmlns:a16="http://schemas.microsoft.com/office/drawing/2014/main" id="{B36A84A5-24BF-0EF5-3E85-454A72387296}"/>
              </a:ext>
            </a:extLst>
          </p:cNvPr>
          <p:cNvSpPr/>
          <p:nvPr/>
        </p:nvSpPr>
        <p:spPr>
          <a:xfrm>
            <a:off x="6096000" y="6171246"/>
            <a:ext cx="2451274" cy="48932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nella posizione i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 i nodi di </a:t>
            </a:r>
            <a:r>
              <a:rPr lang="it-IT" sz="1000" err="1">
                <a:solidFill>
                  <a:schemeClr val="tx1"/>
                </a:solidFill>
              </a:rPr>
              <a:t>nodes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85" name="Connettore 2 84">
            <a:extLst>
              <a:ext uri="{FF2B5EF4-FFF2-40B4-BE49-F238E27FC236}">
                <a16:creationId xmlns:a16="http://schemas.microsoft.com/office/drawing/2014/main" id="{18D4B4D5-FF5C-AE11-3716-F86464251250}"/>
              </a:ext>
            </a:extLst>
          </p:cNvPr>
          <p:cNvCxnSpPr>
            <a:cxnSpLocks/>
          </p:cNvCxnSpPr>
          <p:nvPr/>
        </p:nvCxnSpPr>
        <p:spPr>
          <a:xfrm flipV="1">
            <a:off x="3409569" y="1637444"/>
            <a:ext cx="5239162" cy="250157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ttore 2 89">
            <a:extLst>
              <a:ext uri="{FF2B5EF4-FFF2-40B4-BE49-F238E27FC236}">
                <a16:creationId xmlns:a16="http://schemas.microsoft.com/office/drawing/2014/main" id="{A7F44C52-17B2-5607-DD0A-254A38B04C3F}"/>
              </a:ext>
            </a:extLst>
          </p:cNvPr>
          <p:cNvCxnSpPr>
            <a:cxnSpLocks/>
          </p:cNvCxnSpPr>
          <p:nvPr/>
        </p:nvCxnSpPr>
        <p:spPr>
          <a:xfrm flipV="1">
            <a:off x="4534279" y="4426482"/>
            <a:ext cx="4215909" cy="86761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ttore diritto 93">
            <a:extLst>
              <a:ext uri="{FF2B5EF4-FFF2-40B4-BE49-F238E27FC236}">
                <a16:creationId xmlns:a16="http://schemas.microsoft.com/office/drawing/2014/main" id="{BBD49378-4790-2D9B-9B79-7165AD91B688}"/>
              </a:ext>
            </a:extLst>
          </p:cNvPr>
          <p:cNvCxnSpPr>
            <a:cxnSpLocks/>
          </p:cNvCxnSpPr>
          <p:nvPr/>
        </p:nvCxnSpPr>
        <p:spPr>
          <a:xfrm>
            <a:off x="3567975" y="4371802"/>
            <a:ext cx="966304" cy="148100"/>
          </a:xfrm>
          <a:prstGeom prst="line">
            <a:avLst/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ttore diritto 95">
            <a:extLst>
              <a:ext uri="{FF2B5EF4-FFF2-40B4-BE49-F238E27FC236}">
                <a16:creationId xmlns:a16="http://schemas.microsoft.com/office/drawing/2014/main" id="{D625689E-E7A0-81C6-69C5-2FD3EC575F6B}"/>
              </a:ext>
            </a:extLst>
          </p:cNvPr>
          <p:cNvCxnSpPr>
            <a:cxnSpLocks/>
          </p:cNvCxnSpPr>
          <p:nvPr/>
        </p:nvCxnSpPr>
        <p:spPr>
          <a:xfrm flipV="1">
            <a:off x="3567975" y="4519902"/>
            <a:ext cx="966304" cy="402358"/>
          </a:xfrm>
          <a:prstGeom prst="line">
            <a:avLst/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2 99">
            <a:extLst>
              <a:ext uri="{FF2B5EF4-FFF2-40B4-BE49-F238E27FC236}">
                <a16:creationId xmlns:a16="http://schemas.microsoft.com/office/drawing/2014/main" id="{5B8F7B06-2094-D26E-97F0-1AC832032C23}"/>
              </a:ext>
            </a:extLst>
          </p:cNvPr>
          <p:cNvCxnSpPr>
            <a:cxnSpLocks/>
          </p:cNvCxnSpPr>
          <p:nvPr/>
        </p:nvCxnSpPr>
        <p:spPr>
          <a:xfrm flipH="1">
            <a:off x="5831798" y="1493196"/>
            <a:ext cx="1057909" cy="50995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ttangolo con angoli arrotondati 86">
            <a:extLst>
              <a:ext uri="{FF2B5EF4-FFF2-40B4-BE49-F238E27FC236}">
                <a16:creationId xmlns:a16="http://schemas.microsoft.com/office/drawing/2014/main" id="{7C375A90-0721-1935-DEE3-BBCC7239EE8D}"/>
              </a:ext>
            </a:extLst>
          </p:cNvPr>
          <p:cNvSpPr/>
          <p:nvPr/>
        </p:nvSpPr>
        <p:spPr>
          <a:xfrm>
            <a:off x="2999761" y="1820609"/>
            <a:ext cx="1728554" cy="11525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Seleziono l’unico utente che non fa la macchina dalla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di </a:t>
            </a:r>
            <a:r>
              <a:rPr lang="it-IT" sz="1000" err="1">
                <a:solidFill>
                  <a:schemeClr val="tx1"/>
                </a:solidFill>
              </a:rPr>
              <a:t>dim</a:t>
            </a:r>
            <a:r>
              <a:rPr lang="it-IT" sz="1000">
                <a:solidFill>
                  <a:schemeClr val="tx1"/>
                </a:solidFill>
              </a:rPr>
              <a:t>=3. E per ogni utente che non fa la macchina della seconda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provo a scambiarli. </a:t>
            </a:r>
          </a:p>
        </p:txBody>
      </p:sp>
      <p:pic>
        <p:nvPicPr>
          <p:cNvPr id="102" name="Elemento grafico 101" descr="Freccia linea: curva antioraria con riempimento a tinta unita">
            <a:extLst>
              <a:ext uri="{FF2B5EF4-FFF2-40B4-BE49-F238E27FC236}">
                <a16:creationId xmlns:a16="http://schemas.microsoft.com/office/drawing/2014/main" id="{396C7CA5-BC23-93D2-3EE6-3F45814C10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818225">
            <a:off x="4225340" y="1160880"/>
            <a:ext cx="700091" cy="776191"/>
          </a:xfrm>
          <a:prstGeom prst="rect">
            <a:avLst/>
          </a:prstGeom>
        </p:spPr>
      </p:pic>
      <p:pic>
        <p:nvPicPr>
          <p:cNvPr id="103" name="Elemento grafico 102" descr="Freccia linea: curva oraria con riempimento a tinta unita">
            <a:extLst>
              <a:ext uri="{FF2B5EF4-FFF2-40B4-BE49-F238E27FC236}">
                <a16:creationId xmlns:a16="http://schemas.microsoft.com/office/drawing/2014/main" id="{EC891067-A655-5B89-DFD9-AC22AD4C56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436198">
            <a:off x="4328734" y="2863093"/>
            <a:ext cx="669677" cy="669677"/>
          </a:xfrm>
          <a:prstGeom prst="rect">
            <a:avLst/>
          </a:prstGeom>
        </p:spPr>
      </p:pic>
      <p:pic>
        <p:nvPicPr>
          <p:cNvPr id="107" name="Elemento grafico 106" descr="Freccia linea: curva oraria con riempimento a tinta unita">
            <a:extLst>
              <a:ext uri="{FF2B5EF4-FFF2-40B4-BE49-F238E27FC236}">
                <a16:creationId xmlns:a16="http://schemas.microsoft.com/office/drawing/2014/main" id="{B725BACB-0A62-24B1-3BD4-7DFA1174A8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1468302">
            <a:off x="8230696" y="5651899"/>
            <a:ext cx="541225" cy="541225"/>
          </a:xfrm>
          <a:prstGeom prst="rect">
            <a:avLst/>
          </a:prstGeom>
        </p:spPr>
      </p:pic>
      <p:pic>
        <p:nvPicPr>
          <p:cNvPr id="110" name="Elemento grafico 109" descr="Freccia linea: curva antioraria con riempimento a tinta unita">
            <a:extLst>
              <a:ext uri="{FF2B5EF4-FFF2-40B4-BE49-F238E27FC236}">
                <a16:creationId xmlns:a16="http://schemas.microsoft.com/office/drawing/2014/main" id="{16800FED-16D9-763B-0C7B-596299C856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15845">
            <a:off x="11474361" y="3912125"/>
            <a:ext cx="429127" cy="475773"/>
          </a:xfrm>
          <a:prstGeom prst="rect">
            <a:avLst/>
          </a:prstGeom>
        </p:spPr>
      </p:pic>
      <p:pic>
        <p:nvPicPr>
          <p:cNvPr id="111" name="Elemento grafico 110" descr="Freccia linea: curva antioraria con riempimento a tinta unita">
            <a:extLst>
              <a:ext uri="{FF2B5EF4-FFF2-40B4-BE49-F238E27FC236}">
                <a16:creationId xmlns:a16="http://schemas.microsoft.com/office/drawing/2014/main" id="{77B9C3E5-30CF-D382-CEB3-0086D492E7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15845">
            <a:off x="10883319" y="1445412"/>
            <a:ext cx="429127" cy="475773"/>
          </a:xfrm>
          <a:prstGeom prst="rect">
            <a:avLst/>
          </a:prstGeom>
        </p:spPr>
      </p:pic>
      <p:cxnSp>
        <p:nvCxnSpPr>
          <p:cNvPr id="112" name="Connettore 2 111">
            <a:extLst>
              <a:ext uri="{FF2B5EF4-FFF2-40B4-BE49-F238E27FC236}">
                <a16:creationId xmlns:a16="http://schemas.microsoft.com/office/drawing/2014/main" id="{81C0C9C6-FA5A-379C-615C-2741C76A848D}"/>
              </a:ext>
            </a:extLst>
          </p:cNvPr>
          <p:cNvCxnSpPr>
            <a:cxnSpLocks/>
          </p:cNvCxnSpPr>
          <p:nvPr/>
        </p:nvCxnSpPr>
        <p:spPr>
          <a:xfrm>
            <a:off x="6268806" y="4227309"/>
            <a:ext cx="0" cy="437085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057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61377AF6-2477-81EC-D1BC-43FD72DF1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64542"/>
            <a:ext cx="4840641" cy="426537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2000"/>
              <a:t>Modelliamo il problema</a:t>
            </a:r>
          </a:p>
        </p:txBody>
      </p:sp>
      <p:pic>
        <p:nvPicPr>
          <p:cNvPr id="4" name="Immagine 3" descr="Immagine che contiene testo, mappa, bianco e nero&#10;&#10;Descrizione generata automaticamente">
            <a:extLst>
              <a:ext uri="{FF2B5EF4-FFF2-40B4-BE49-F238E27FC236}">
                <a16:creationId xmlns:a16="http://schemas.microsoft.com/office/drawing/2014/main" id="{04206E87-ACEB-B69B-CF08-5241CF12B4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pic>
        <p:nvPicPr>
          <p:cNvPr id="1026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AFAA718E-C39C-0C04-E728-9826579BB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941" y="3215378"/>
            <a:ext cx="1003952" cy="100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sa - ícones de edifícios grátis">
            <a:extLst>
              <a:ext uri="{FF2B5EF4-FFF2-40B4-BE49-F238E27FC236}">
                <a16:creationId xmlns:a16="http://schemas.microsoft.com/office/drawing/2014/main" id="{5BAC22B0-AF42-3ED7-FF2B-C4CFE232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712" y="428043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Casa - ícones de edifícios grátis">
            <a:extLst>
              <a:ext uri="{FF2B5EF4-FFF2-40B4-BE49-F238E27FC236}">
                <a16:creationId xmlns:a16="http://schemas.microsoft.com/office/drawing/2014/main" id="{B04A0617-537F-EF96-6ADC-B160A81CD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63" y="213092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Casa - ícones de edifícios grátis">
            <a:extLst>
              <a:ext uri="{FF2B5EF4-FFF2-40B4-BE49-F238E27FC236}">
                <a16:creationId xmlns:a16="http://schemas.microsoft.com/office/drawing/2014/main" id="{9BD56223-2BF9-2810-F8E4-66810836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54" y="4167654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asa - ícones de edifícios grátis">
            <a:extLst>
              <a:ext uri="{FF2B5EF4-FFF2-40B4-BE49-F238E27FC236}">
                <a16:creationId xmlns:a16="http://schemas.microsoft.com/office/drawing/2014/main" id="{EF726A4F-6870-A9AC-6218-28CFE889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841" y="5467075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Casa - ícones de edifícios grátis">
            <a:extLst>
              <a:ext uri="{FF2B5EF4-FFF2-40B4-BE49-F238E27FC236}">
                <a16:creationId xmlns:a16="http://schemas.microsoft.com/office/drawing/2014/main" id="{1298F3D2-F36C-C575-91A9-1EBA6FB63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2996" y="1083926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Casa - ícones de edifícios grátis">
            <a:extLst>
              <a:ext uri="{FF2B5EF4-FFF2-40B4-BE49-F238E27FC236}">
                <a16:creationId xmlns:a16="http://schemas.microsoft.com/office/drawing/2014/main" id="{7CB13376-A13B-61A6-1275-03CB1B208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034" y="2074946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Bus - Free transportation icons">
            <a:extLst>
              <a:ext uri="{FF2B5EF4-FFF2-40B4-BE49-F238E27FC236}">
                <a16:creationId xmlns:a16="http://schemas.microsoft.com/office/drawing/2014/main" id="{09A75A64-431D-6948-62A6-CC5164EE0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910" y="1565860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2" descr="Bus - Free transport icons">
            <a:extLst>
              <a:ext uri="{FF2B5EF4-FFF2-40B4-BE49-F238E27FC236}">
                <a16:creationId xmlns:a16="http://schemas.microsoft.com/office/drawing/2014/main" id="{4DA9406D-9E5D-428E-417F-5AA5B64D9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725" y="1416620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2" descr="Bus - Free transport icons">
            <a:extLst>
              <a:ext uri="{FF2B5EF4-FFF2-40B4-BE49-F238E27FC236}">
                <a16:creationId xmlns:a16="http://schemas.microsoft.com/office/drawing/2014/main" id="{9E39E0E1-902F-FE5F-A23A-5A0B80DEF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487" y="5122007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2" descr="Bus - Free transport icons">
            <a:extLst>
              <a:ext uri="{FF2B5EF4-FFF2-40B4-BE49-F238E27FC236}">
                <a16:creationId xmlns:a16="http://schemas.microsoft.com/office/drawing/2014/main" id="{DC287893-EDDF-FF72-AB65-D3A6E68A6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643" y="1943434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Trolley bus - Free transport icons">
            <a:extLst>
              <a:ext uri="{FF2B5EF4-FFF2-40B4-BE49-F238E27FC236}">
                <a16:creationId xmlns:a16="http://schemas.microsoft.com/office/drawing/2014/main" id="{98B58D1E-C03B-5182-CB70-90C108D7D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9106" y="433673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4" descr="Trolley bus - Free transport icons">
            <a:extLst>
              <a:ext uri="{FF2B5EF4-FFF2-40B4-BE49-F238E27FC236}">
                <a16:creationId xmlns:a16="http://schemas.microsoft.com/office/drawing/2014/main" id="{3EF12E8D-C449-0FAD-0F97-F18A72D74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8531" y="2792674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4" descr="Trolley bus - Free transport icons">
            <a:extLst>
              <a:ext uri="{FF2B5EF4-FFF2-40B4-BE49-F238E27FC236}">
                <a16:creationId xmlns:a16="http://schemas.microsoft.com/office/drawing/2014/main" id="{111081ED-EE1E-BC63-605A-805ED3001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3032" y="3718551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Bus - Free transportation icons">
            <a:extLst>
              <a:ext uri="{FF2B5EF4-FFF2-40B4-BE49-F238E27FC236}">
                <a16:creationId xmlns:a16="http://schemas.microsoft.com/office/drawing/2014/main" id="{1043E8B4-1967-680B-FFF9-56D978761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053" y="3550812"/>
            <a:ext cx="589935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6" descr="Bus - Free transportation icons">
            <a:extLst>
              <a:ext uri="{FF2B5EF4-FFF2-40B4-BE49-F238E27FC236}">
                <a16:creationId xmlns:a16="http://schemas.microsoft.com/office/drawing/2014/main" id="{D667EC00-3E58-D744-E720-14A68978A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053" y="5675590"/>
            <a:ext cx="600223" cy="589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2A06C9E9-51AF-85AB-3EFB-3B882F372357}"/>
              </a:ext>
            </a:extLst>
          </p:cNvPr>
          <p:cNvCxnSpPr>
            <a:cxnSpLocks/>
          </p:cNvCxnSpPr>
          <p:nvPr/>
        </p:nvCxnSpPr>
        <p:spPr>
          <a:xfrm flipH="1">
            <a:off x="3828037" y="840874"/>
            <a:ext cx="333205" cy="1165959"/>
          </a:xfrm>
          <a:prstGeom prst="straightConnector1">
            <a:avLst/>
          </a:prstGeom>
          <a:ln w="762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B8C5A012-A296-0696-2F01-84B89FA883B0}"/>
              </a:ext>
            </a:extLst>
          </p:cNvPr>
          <p:cNvCxnSpPr/>
          <p:nvPr/>
        </p:nvCxnSpPr>
        <p:spPr>
          <a:xfrm flipV="1">
            <a:off x="7000568" y="4208206"/>
            <a:ext cx="0" cy="1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8F2AB132-45D2-F638-A492-CDD24052C859}"/>
              </a:ext>
            </a:extLst>
          </p:cNvPr>
          <p:cNvCxnSpPr/>
          <p:nvPr/>
        </p:nvCxnSpPr>
        <p:spPr>
          <a:xfrm flipV="1">
            <a:off x="4108170" y="1711866"/>
            <a:ext cx="2486053" cy="529972"/>
          </a:xfrm>
          <a:prstGeom prst="curvedConnector3">
            <a:avLst/>
          </a:prstGeom>
          <a:ln w="571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5301AC5D-ABE2-9617-4D53-D5A068F0E7CB}"/>
              </a:ext>
            </a:extLst>
          </p:cNvPr>
          <p:cNvCxnSpPr/>
          <p:nvPr/>
        </p:nvCxnSpPr>
        <p:spPr>
          <a:xfrm flipH="1">
            <a:off x="7369534" y="1030482"/>
            <a:ext cx="240178" cy="474227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617DE392-5AB5-8459-83A2-23BA1441971B}"/>
              </a:ext>
            </a:extLst>
          </p:cNvPr>
          <p:cNvCxnSpPr>
            <a:cxnSpLocks/>
          </p:cNvCxnSpPr>
          <p:nvPr/>
        </p:nvCxnSpPr>
        <p:spPr>
          <a:xfrm flipH="1">
            <a:off x="5958296" y="1925340"/>
            <a:ext cx="1000725" cy="61490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95AAFA98-94B3-9C9C-6B84-3F388FC2B202}"/>
              </a:ext>
            </a:extLst>
          </p:cNvPr>
          <p:cNvCxnSpPr>
            <a:cxnSpLocks/>
          </p:cNvCxnSpPr>
          <p:nvPr/>
        </p:nvCxnSpPr>
        <p:spPr>
          <a:xfrm flipH="1">
            <a:off x="5185458" y="2669483"/>
            <a:ext cx="367020" cy="63834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92024734-4611-35DF-BCC6-7CCCB42238FE}"/>
              </a:ext>
            </a:extLst>
          </p:cNvPr>
          <p:cNvCxnSpPr>
            <a:cxnSpLocks/>
          </p:cNvCxnSpPr>
          <p:nvPr/>
        </p:nvCxnSpPr>
        <p:spPr>
          <a:xfrm flipH="1">
            <a:off x="3828037" y="3969126"/>
            <a:ext cx="1000725" cy="614903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8" descr="Casa - ícones de edifícios grátis">
            <a:extLst>
              <a:ext uri="{FF2B5EF4-FFF2-40B4-BE49-F238E27FC236}">
                <a16:creationId xmlns:a16="http://schemas.microsoft.com/office/drawing/2014/main" id="{46E77A92-E5F1-5F1E-4CA7-26EB58880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196" y="2036760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6A013E6F-71D9-223E-AF71-AC2308C9439A}"/>
              </a:ext>
            </a:extLst>
          </p:cNvPr>
          <p:cNvCxnSpPr>
            <a:cxnSpLocks/>
          </p:cNvCxnSpPr>
          <p:nvPr/>
        </p:nvCxnSpPr>
        <p:spPr>
          <a:xfrm flipH="1">
            <a:off x="10270331" y="1711866"/>
            <a:ext cx="1096581" cy="52997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>
            <a:extLst>
              <a:ext uri="{FF2B5EF4-FFF2-40B4-BE49-F238E27FC236}">
                <a16:creationId xmlns:a16="http://schemas.microsoft.com/office/drawing/2014/main" id="{1EDAC042-E51C-E171-7F19-96C58529A247}"/>
              </a:ext>
            </a:extLst>
          </p:cNvPr>
          <p:cNvCxnSpPr>
            <a:cxnSpLocks/>
          </p:cNvCxnSpPr>
          <p:nvPr/>
        </p:nvCxnSpPr>
        <p:spPr>
          <a:xfrm flipV="1">
            <a:off x="9271090" y="5837096"/>
            <a:ext cx="802148" cy="133461"/>
          </a:xfrm>
          <a:prstGeom prst="straightConnector1">
            <a:avLst/>
          </a:prstGeom>
          <a:ln w="762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609C67C1-B7E7-710B-E160-60E43AF0FA9D}"/>
              </a:ext>
            </a:extLst>
          </p:cNvPr>
          <p:cNvCxnSpPr>
            <a:cxnSpLocks/>
            <a:stCxn id="28" idx="0"/>
          </p:cNvCxnSpPr>
          <p:nvPr/>
        </p:nvCxnSpPr>
        <p:spPr>
          <a:xfrm rot="16200000" flipV="1">
            <a:off x="7193259" y="4077684"/>
            <a:ext cx="1658636" cy="1537176"/>
          </a:xfrm>
          <a:prstGeom prst="curvedConnector3">
            <a:avLst/>
          </a:prstGeom>
          <a:ln w="571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86190FF3-0284-9432-0758-C63429CDACD2}"/>
              </a:ext>
            </a:extLst>
          </p:cNvPr>
          <p:cNvCxnSpPr>
            <a:cxnSpLocks/>
          </p:cNvCxnSpPr>
          <p:nvPr/>
        </p:nvCxnSpPr>
        <p:spPr>
          <a:xfrm flipH="1">
            <a:off x="7313162" y="2578429"/>
            <a:ext cx="2258274" cy="1083579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diritto 51">
            <a:extLst>
              <a:ext uri="{FF2B5EF4-FFF2-40B4-BE49-F238E27FC236}">
                <a16:creationId xmlns:a16="http://schemas.microsoft.com/office/drawing/2014/main" id="{58A63D93-30CA-C244-2665-B19305D27991}"/>
              </a:ext>
            </a:extLst>
          </p:cNvPr>
          <p:cNvCxnSpPr>
            <a:cxnSpLocks/>
          </p:cNvCxnSpPr>
          <p:nvPr/>
        </p:nvCxnSpPr>
        <p:spPr>
          <a:xfrm flipH="1">
            <a:off x="5286304" y="3887640"/>
            <a:ext cx="1278727" cy="9926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000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9532" y="823482"/>
            <a:ext cx="488601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CAC957F2-F13C-E1AC-FEF6-94D60BA47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859" y="823482"/>
            <a:ext cx="578376" cy="578376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713274A-9AA9-3ECF-B02B-2F5E072A75C0}"/>
              </a:ext>
            </a:extLst>
          </p:cNvPr>
          <p:cNvSpPr txBox="1"/>
          <p:nvPr/>
        </p:nvSpPr>
        <p:spPr>
          <a:xfrm>
            <a:off x="1418688" y="1262476"/>
            <a:ext cx="2659294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800"/>
              <a:t>Esempio: 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800"/>
              <a:t>Autista,1,Unife</a:t>
            </a:r>
            <a:endParaRPr lang="it-IT"/>
          </a:p>
          <a:p>
            <a:pPr rtl="0"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800"/>
              <a:t>Autista’,2,3,4,Unife</a:t>
            </a:r>
          </a:p>
          <a:p>
            <a:pPr rtl="0">
              <a:spcBef>
                <a:spcPts val="1200"/>
              </a:spcBef>
            </a:pPr>
            <a:r>
              <a:rPr lang="it-IT" sz="1800"/>
              <a:t>parto scambiando 1 con 2: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800"/>
              <a:t>A2U</a:t>
            </a:r>
          </a:p>
          <a:p>
            <a:pPr rtl="0"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/>
              <a:t>A’1</a:t>
            </a:r>
            <a:r>
              <a:rPr lang="it-IT" sz="1800"/>
              <a:t>34U</a:t>
            </a:r>
          </a:p>
          <a:p>
            <a:pPr rtl="0">
              <a:spcBef>
                <a:spcPts val="1200"/>
              </a:spcBef>
            </a:pPr>
            <a:r>
              <a:rPr lang="it-IT"/>
              <a:t>p</a:t>
            </a:r>
            <a:r>
              <a:rPr lang="it-IT" sz="1800"/>
              <a:t>oi scambio 1 con 3: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800"/>
              <a:t>A3U</a:t>
            </a:r>
          </a:p>
          <a:p>
            <a:pPr rtl="0"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/>
              <a:t>A’21</a:t>
            </a:r>
            <a:r>
              <a:rPr lang="it-IT" sz="1800"/>
              <a:t>4U</a:t>
            </a:r>
          </a:p>
          <a:p>
            <a:pPr rtl="0">
              <a:spcBef>
                <a:spcPts val="1200"/>
              </a:spcBef>
            </a:pPr>
            <a:r>
              <a:rPr lang="it-IT"/>
              <a:t>p</a:t>
            </a:r>
            <a:r>
              <a:rPr lang="it-IT" sz="1800"/>
              <a:t>oi scambio 1 con 4:</a:t>
            </a:r>
          </a:p>
          <a:p>
            <a:pPr rtl="0">
              <a:spcBef>
                <a:spcPts val="1200"/>
              </a:spcBef>
            </a:pPr>
            <a:r>
              <a:rPr lang="it-IT"/>
              <a:t>R1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800"/>
              <a:t>A4U</a:t>
            </a:r>
          </a:p>
          <a:p>
            <a:pPr>
              <a:spcBef>
                <a:spcPts val="1200"/>
              </a:spcBef>
            </a:pPr>
            <a:r>
              <a:rPr lang="it-IT" sz="1800"/>
              <a:t>R2 </a:t>
            </a:r>
            <a:r>
              <a:rPr lang="it-I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/>
              <a:t>A’231</a:t>
            </a:r>
            <a:r>
              <a:rPr lang="it-IT" sz="1800"/>
              <a:t>U</a:t>
            </a:r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605990A4-8CEE-7DED-C2DD-683E428016CA}"/>
              </a:ext>
            </a:extLst>
          </p:cNvPr>
          <p:cNvSpPr/>
          <p:nvPr/>
        </p:nvSpPr>
        <p:spPr>
          <a:xfrm>
            <a:off x="6600589" y="3145210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C2827F8A-00F2-DACE-DA22-D4F160642BB8}"/>
              </a:ext>
            </a:extLst>
          </p:cNvPr>
          <p:cNvSpPr/>
          <p:nvPr/>
        </p:nvSpPr>
        <p:spPr>
          <a:xfrm>
            <a:off x="7542234" y="3141199"/>
            <a:ext cx="361535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C75B4599-6FB0-9F9A-92D8-DED5816029B4}"/>
              </a:ext>
            </a:extLst>
          </p:cNvPr>
          <p:cNvSpPr/>
          <p:nvPr/>
        </p:nvSpPr>
        <p:spPr>
          <a:xfrm>
            <a:off x="7581138" y="3795036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F3573905-3B51-5D8C-F9E9-334E0856B55E}"/>
              </a:ext>
            </a:extLst>
          </p:cNvPr>
          <p:cNvSpPr/>
          <p:nvPr/>
        </p:nvSpPr>
        <p:spPr>
          <a:xfrm>
            <a:off x="8481502" y="3145210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41" name="Connettore diritto 40">
            <a:extLst>
              <a:ext uri="{FF2B5EF4-FFF2-40B4-BE49-F238E27FC236}">
                <a16:creationId xmlns:a16="http://schemas.microsoft.com/office/drawing/2014/main" id="{DB7E9F0C-0492-EBF6-AD48-440D200A509A}"/>
              </a:ext>
            </a:extLst>
          </p:cNvPr>
          <p:cNvCxnSpPr>
            <a:cxnSpLocks/>
            <a:stCxn id="52" idx="6"/>
            <a:endCxn id="54" idx="2"/>
          </p:cNvCxnSpPr>
          <p:nvPr/>
        </p:nvCxnSpPr>
        <p:spPr>
          <a:xfrm>
            <a:off x="8993773" y="3980206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C8E5E7CD-4182-9763-8ED6-7B9AE5E29F7A}"/>
              </a:ext>
            </a:extLst>
          </p:cNvPr>
          <p:cNvCxnSpPr>
            <a:cxnSpLocks/>
          </p:cNvCxnSpPr>
          <p:nvPr/>
        </p:nvCxnSpPr>
        <p:spPr>
          <a:xfrm>
            <a:off x="6966807" y="3333777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2" name="Ovale 51">
            <a:extLst>
              <a:ext uri="{FF2B5EF4-FFF2-40B4-BE49-F238E27FC236}">
                <a16:creationId xmlns:a16="http://schemas.microsoft.com/office/drawing/2014/main" id="{08CC62ED-2D89-CD74-CC1D-DFBFFA18261C}"/>
              </a:ext>
            </a:extLst>
          </p:cNvPr>
          <p:cNvSpPr/>
          <p:nvPr/>
        </p:nvSpPr>
        <p:spPr>
          <a:xfrm>
            <a:off x="8627555" y="378762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16060B-1C8E-FD98-FC93-8A86B79941D5}"/>
              </a:ext>
            </a:extLst>
          </p:cNvPr>
          <p:cNvSpPr/>
          <p:nvPr/>
        </p:nvSpPr>
        <p:spPr>
          <a:xfrm>
            <a:off x="6598309" y="3823074"/>
            <a:ext cx="494623" cy="3167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A’</a:t>
            </a:r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6DA4AECE-5CB9-7F62-CD45-BC9E1E1BCD5B}"/>
              </a:ext>
            </a:extLst>
          </p:cNvPr>
          <p:cNvSpPr/>
          <p:nvPr/>
        </p:nvSpPr>
        <p:spPr>
          <a:xfrm>
            <a:off x="10253189" y="3795036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CA8D3751-BFCD-19F6-FEF7-A742E1DE5D9D}"/>
              </a:ext>
            </a:extLst>
          </p:cNvPr>
          <p:cNvSpPr/>
          <p:nvPr/>
        </p:nvSpPr>
        <p:spPr>
          <a:xfrm>
            <a:off x="9442567" y="3787628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56" name="Connettore diritto 55">
            <a:extLst>
              <a:ext uri="{FF2B5EF4-FFF2-40B4-BE49-F238E27FC236}">
                <a16:creationId xmlns:a16="http://schemas.microsoft.com/office/drawing/2014/main" id="{A5D4C21C-1DED-0438-7965-2BDC97D2CC64}"/>
              </a:ext>
            </a:extLst>
          </p:cNvPr>
          <p:cNvCxnSpPr>
            <a:cxnSpLocks/>
          </p:cNvCxnSpPr>
          <p:nvPr/>
        </p:nvCxnSpPr>
        <p:spPr>
          <a:xfrm>
            <a:off x="7903769" y="3333777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0D2DF4BF-38C0-F6AB-F7F8-422F933D7E80}"/>
              </a:ext>
            </a:extLst>
          </p:cNvPr>
          <p:cNvCxnSpPr>
            <a:cxnSpLocks/>
          </p:cNvCxnSpPr>
          <p:nvPr/>
        </p:nvCxnSpPr>
        <p:spPr>
          <a:xfrm>
            <a:off x="1418688" y="2015041"/>
            <a:ext cx="1930221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928F034-E007-3B51-D4A7-24B866475C12}"/>
              </a:ext>
            </a:extLst>
          </p:cNvPr>
          <p:cNvCxnSpPr>
            <a:cxnSpLocks/>
          </p:cNvCxnSpPr>
          <p:nvPr/>
        </p:nvCxnSpPr>
        <p:spPr>
          <a:xfrm>
            <a:off x="9804395" y="3975842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7FE5D88-AF49-C950-9B0A-4B0608F32CAD}"/>
              </a:ext>
            </a:extLst>
          </p:cNvPr>
          <p:cNvCxnSpPr>
            <a:cxnSpLocks/>
            <a:endCxn id="52" idx="2"/>
          </p:cNvCxnSpPr>
          <p:nvPr/>
        </p:nvCxnSpPr>
        <p:spPr>
          <a:xfrm>
            <a:off x="7935140" y="3975842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049DD12D-0861-4A23-8BF4-049D47449FB1}"/>
              </a:ext>
            </a:extLst>
          </p:cNvPr>
          <p:cNvCxnSpPr>
            <a:cxnSpLocks/>
          </p:cNvCxnSpPr>
          <p:nvPr/>
        </p:nvCxnSpPr>
        <p:spPr>
          <a:xfrm>
            <a:off x="1418688" y="2464044"/>
            <a:ext cx="23354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8551B172-C4A9-1F10-E98F-5D35E9DA0EB0}"/>
              </a:ext>
            </a:extLst>
          </p:cNvPr>
          <p:cNvCxnSpPr>
            <a:cxnSpLocks/>
          </p:cNvCxnSpPr>
          <p:nvPr/>
        </p:nvCxnSpPr>
        <p:spPr>
          <a:xfrm>
            <a:off x="6908103" y="3989463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curvo 64">
            <a:extLst>
              <a:ext uri="{FF2B5EF4-FFF2-40B4-BE49-F238E27FC236}">
                <a16:creationId xmlns:a16="http://schemas.microsoft.com/office/drawing/2014/main" id="{13D67BB8-41EB-D3EA-0FAA-1C3650F82543}"/>
              </a:ext>
            </a:extLst>
          </p:cNvPr>
          <p:cNvCxnSpPr>
            <a:cxnSpLocks/>
          </p:cNvCxnSpPr>
          <p:nvPr/>
        </p:nvCxnSpPr>
        <p:spPr>
          <a:xfrm>
            <a:off x="7946183" y="3480601"/>
            <a:ext cx="630363" cy="373634"/>
          </a:xfrm>
          <a:prstGeom prst="curved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e 17">
            <a:extLst>
              <a:ext uri="{FF2B5EF4-FFF2-40B4-BE49-F238E27FC236}">
                <a16:creationId xmlns:a16="http://schemas.microsoft.com/office/drawing/2014/main" id="{5A4811A2-9403-32C7-8F77-CA61978DB398}"/>
              </a:ext>
            </a:extLst>
          </p:cNvPr>
          <p:cNvSpPr/>
          <p:nvPr/>
        </p:nvSpPr>
        <p:spPr>
          <a:xfrm>
            <a:off x="6622609" y="461728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B44E7EC2-661C-BFE9-6477-B4D5032918BB}"/>
              </a:ext>
            </a:extLst>
          </p:cNvPr>
          <p:cNvSpPr/>
          <p:nvPr/>
        </p:nvSpPr>
        <p:spPr>
          <a:xfrm>
            <a:off x="7564254" y="4613270"/>
            <a:ext cx="361535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6AB88601-4677-A59E-4DFE-4FB475D09D76}"/>
              </a:ext>
            </a:extLst>
          </p:cNvPr>
          <p:cNvSpPr/>
          <p:nvPr/>
        </p:nvSpPr>
        <p:spPr>
          <a:xfrm>
            <a:off x="7603158" y="5267107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299999CF-E8EA-DA50-9D96-E0668A0C7EEF}"/>
              </a:ext>
            </a:extLst>
          </p:cNvPr>
          <p:cNvSpPr/>
          <p:nvPr/>
        </p:nvSpPr>
        <p:spPr>
          <a:xfrm>
            <a:off x="8503522" y="4617281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85692C98-7EA0-532C-7B73-47034AFA34FA}"/>
              </a:ext>
            </a:extLst>
          </p:cNvPr>
          <p:cNvCxnSpPr>
            <a:cxnSpLocks/>
            <a:stCxn id="24" idx="6"/>
            <a:endCxn id="27" idx="2"/>
          </p:cNvCxnSpPr>
          <p:nvPr/>
        </p:nvCxnSpPr>
        <p:spPr>
          <a:xfrm>
            <a:off x="9015793" y="5452277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0279A532-55B4-E449-2D3A-09DA4471A74F}"/>
              </a:ext>
            </a:extLst>
          </p:cNvPr>
          <p:cNvCxnSpPr>
            <a:cxnSpLocks/>
          </p:cNvCxnSpPr>
          <p:nvPr/>
        </p:nvCxnSpPr>
        <p:spPr>
          <a:xfrm>
            <a:off x="6988827" y="4805848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Ovale 23">
            <a:extLst>
              <a:ext uri="{FF2B5EF4-FFF2-40B4-BE49-F238E27FC236}">
                <a16:creationId xmlns:a16="http://schemas.microsoft.com/office/drawing/2014/main" id="{BDD1EE23-206D-9B02-A824-BB62152A4B56}"/>
              </a:ext>
            </a:extLst>
          </p:cNvPr>
          <p:cNvSpPr/>
          <p:nvPr/>
        </p:nvSpPr>
        <p:spPr>
          <a:xfrm>
            <a:off x="8649575" y="525969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938C0B53-6DF6-D99C-1A9A-8F6A58261A61}"/>
              </a:ext>
            </a:extLst>
          </p:cNvPr>
          <p:cNvSpPr/>
          <p:nvPr/>
        </p:nvSpPr>
        <p:spPr>
          <a:xfrm>
            <a:off x="6620329" y="5313218"/>
            <a:ext cx="472603" cy="3090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>
                <a:solidFill>
                  <a:schemeClr val="tx1"/>
                </a:solidFill>
              </a:rPr>
              <a:t>A’</a:t>
            </a: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FD55BA18-931E-0DC6-7B2D-5599767D83A1}"/>
              </a:ext>
            </a:extLst>
          </p:cNvPr>
          <p:cNvSpPr/>
          <p:nvPr/>
        </p:nvSpPr>
        <p:spPr>
          <a:xfrm>
            <a:off x="10275209" y="5267107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U</a:t>
            </a:r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9E87DEB6-EC33-486B-EDB5-39BD10379DF6}"/>
              </a:ext>
            </a:extLst>
          </p:cNvPr>
          <p:cNvSpPr/>
          <p:nvPr/>
        </p:nvSpPr>
        <p:spPr>
          <a:xfrm>
            <a:off x="9464587" y="5259699"/>
            <a:ext cx="366218" cy="38515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DA314D1F-9016-587D-AA0C-301CF329B56D}"/>
              </a:ext>
            </a:extLst>
          </p:cNvPr>
          <p:cNvCxnSpPr>
            <a:cxnSpLocks/>
          </p:cNvCxnSpPr>
          <p:nvPr/>
        </p:nvCxnSpPr>
        <p:spPr>
          <a:xfrm>
            <a:off x="7925789" y="4805848"/>
            <a:ext cx="592526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5EE46E4-BB66-666B-0C44-6224C6F8D753}"/>
              </a:ext>
            </a:extLst>
          </p:cNvPr>
          <p:cNvCxnSpPr>
            <a:cxnSpLocks/>
          </p:cNvCxnSpPr>
          <p:nvPr/>
        </p:nvCxnSpPr>
        <p:spPr>
          <a:xfrm>
            <a:off x="9826415" y="5447913"/>
            <a:ext cx="4487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7EC2CA1A-1960-8CCD-6DAF-0CD61A18C040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7957160" y="5447913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3D285231-7AA6-BB14-57C9-A3AA67E2A4EA}"/>
              </a:ext>
            </a:extLst>
          </p:cNvPr>
          <p:cNvCxnSpPr>
            <a:cxnSpLocks/>
          </p:cNvCxnSpPr>
          <p:nvPr/>
        </p:nvCxnSpPr>
        <p:spPr>
          <a:xfrm>
            <a:off x="6930123" y="5461534"/>
            <a:ext cx="692415" cy="43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636A13E2-DB60-DFBD-2595-D33559348923}"/>
              </a:ext>
            </a:extLst>
          </p:cNvPr>
          <p:cNvSpPr txBox="1"/>
          <p:nvPr/>
        </p:nvSpPr>
        <p:spPr>
          <a:xfrm>
            <a:off x="6206580" y="3147675"/>
            <a:ext cx="472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R1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F2EF392E-9504-E88F-E067-98CD013CC302}"/>
              </a:ext>
            </a:extLst>
          </p:cNvPr>
          <p:cNvSpPr txBox="1"/>
          <p:nvPr/>
        </p:nvSpPr>
        <p:spPr>
          <a:xfrm>
            <a:off x="6206363" y="3829127"/>
            <a:ext cx="47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R2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1031F964-049C-F3FF-C7A4-3C7810E66363}"/>
              </a:ext>
            </a:extLst>
          </p:cNvPr>
          <p:cNvSpPr txBox="1"/>
          <p:nvPr/>
        </p:nvSpPr>
        <p:spPr>
          <a:xfrm>
            <a:off x="6206363" y="4640226"/>
            <a:ext cx="472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R1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6A11ED44-FBF0-292B-C9DF-BA3C513013FD}"/>
              </a:ext>
            </a:extLst>
          </p:cNvPr>
          <p:cNvSpPr txBox="1"/>
          <p:nvPr/>
        </p:nvSpPr>
        <p:spPr>
          <a:xfrm>
            <a:off x="6190180" y="5279426"/>
            <a:ext cx="430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R2</a:t>
            </a:r>
          </a:p>
        </p:txBody>
      </p:sp>
      <p:sp>
        <p:nvSpPr>
          <p:cNvPr id="43" name="Arco 42">
            <a:extLst>
              <a:ext uri="{FF2B5EF4-FFF2-40B4-BE49-F238E27FC236}">
                <a16:creationId xmlns:a16="http://schemas.microsoft.com/office/drawing/2014/main" id="{B167AF7E-5633-84FD-A6AB-26899D91590C}"/>
              </a:ext>
            </a:extLst>
          </p:cNvPr>
          <p:cNvSpPr/>
          <p:nvPr/>
        </p:nvSpPr>
        <p:spPr>
          <a:xfrm rot="3783881">
            <a:off x="2154549" y="3628451"/>
            <a:ext cx="1821499" cy="1281139"/>
          </a:xfrm>
          <a:prstGeom prst="arc">
            <a:avLst>
              <a:gd name="adj1" fmla="val 15447627"/>
              <a:gd name="adj2" fmla="val 21433308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2" name="Doppia parentesi quadra 71">
            <a:extLst>
              <a:ext uri="{FF2B5EF4-FFF2-40B4-BE49-F238E27FC236}">
                <a16:creationId xmlns:a16="http://schemas.microsoft.com/office/drawing/2014/main" id="{99C7BE4F-999B-FE66-16E4-A454CA544BD0}"/>
              </a:ext>
            </a:extLst>
          </p:cNvPr>
          <p:cNvSpPr/>
          <p:nvPr/>
        </p:nvSpPr>
        <p:spPr>
          <a:xfrm rot="5400000">
            <a:off x="7497171" y="3223355"/>
            <a:ext cx="461129" cy="249156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Doppia parentesi quadra 72">
            <a:extLst>
              <a:ext uri="{FF2B5EF4-FFF2-40B4-BE49-F238E27FC236}">
                <a16:creationId xmlns:a16="http://schemas.microsoft.com/office/drawing/2014/main" id="{AE358F3A-2290-996D-7100-999CBE181491}"/>
              </a:ext>
            </a:extLst>
          </p:cNvPr>
          <p:cNvSpPr/>
          <p:nvPr/>
        </p:nvSpPr>
        <p:spPr>
          <a:xfrm rot="5400000">
            <a:off x="8584519" y="3854725"/>
            <a:ext cx="461129" cy="249156"/>
          </a:xfrm>
          <a:prstGeom prst="bracketPair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4408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9840" y="663972"/>
            <a:ext cx="4862862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</a:t>
            </a:r>
            <a:r>
              <a:rPr lang="it-IT" err="1"/>
              <a:t>exchange</a:t>
            </a:r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8F5098ED-BD65-376C-EAC8-4233497F3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724" y="705248"/>
            <a:ext cx="578376" cy="57837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FB087FD-694A-C72A-E9FF-0A5D2B9BAB3E}"/>
              </a:ext>
            </a:extLst>
          </p:cNvPr>
          <p:cNvSpPr txBox="1"/>
          <p:nvPr/>
        </p:nvSpPr>
        <p:spPr>
          <a:xfrm>
            <a:off x="760978" y="1701002"/>
            <a:ext cx="345835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Autista,1,2,3,Unife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Autista’,4,5,6,7,Unife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parto con gli scambi di un nodo: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A’4167U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A623U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A’4517U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A723U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A’4561U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A’4267U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A163U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A’4527U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A173U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A’4562U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A124U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A’4367U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A126U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A’4537U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A127U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A’4563U</a:t>
            </a:r>
          </a:p>
        </p:txBody>
      </p: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9E1E12D8-2B7F-8425-0FE3-4033F4E531B2}"/>
              </a:ext>
            </a:extLst>
          </p:cNvPr>
          <p:cNvGrpSpPr/>
          <p:nvPr/>
        </p:nvGrpSpPr>
        <p:grpSpPr>
          <a:xfrm>
            <a:off x="6095995" y="2196477"/>
            <a:ext cx="5303581" cy="2634211"/>
            <a:chOff x="4120280" y="4157362"/>
            <a:chExt cx="4608879" cy="2181048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5B7FB101-7C72-DE1A-F0E5-F39FCDEAF133}"/>
                </a:ext>
              </a:extLst>
            </p:cNvPr>
            <p:cNvSpPr/>
            <p:nvPr/>
          </p:nvSpPr>
          <p:spPr>
            <a:xfrm>
              <a:off x="4558008" y="4236167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7443135F-7408-4296-BBC1-9EA149D99C0B}"/>
                </a:ext>
              </a:extLst>
            </p:cNvPr>
            <p:cNvSpPr/>
            <p:nvPr/>
          </p:nvSpPr>
          <p:spPr>
            <a:xfrm>
              <a:off x="5378529" y="4232914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F8E0050A-6AA7-06AE-FA33-663274BAFB48}"/>
                </a:ext>
              </a:extLst>
            </p:cNvPr>
            <p:cNvSpPr/>
            <p:nvPr/>
          </p:nvSpPr>
          <p:spPr>
            <a:xfrm>
              <a:off x="5412429" y="4763166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74C67B1F-6D21-2BBE-D8C4-F542FE005FC2}"/>
                </a:ext>
              </a:extLst>
            </p:cNvPr>
            <p:cNvSpPr/>
            <p:nvPr/>
          </p:nvSpPr>
          <p:spPr>
            <a:xfrm>
              <a:off x="6196979" y="4236167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3" name="Connettore diritto 12">
              <a:extLst>
                <a:ext uri="{FF2B5EF4-FFF2-40B4-BE49-F238E27FC236}">
                  <a16:creationId xmlns:a16="http://schemas.microsoft.com/office/drawing/2014/main" id="{E99203F8-156E-46CF-1828-2C9B14706248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>
              <a:off x="6643356" y="4913337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75751FBD-EEF2-9154-78BB-9F797A6B31B4}"/>
                </a:ext>
              </a:extLst>
            </p:cNvPr>
            <p:cNvCxnSpPr>
              <a:cxnSpLocks/>
            </p:cNvCxnSpPr>
            <p:nvPr/>
          </p:nvCxnSpPr>
          <p:spPr>
            <a:xfrm>
              <a:off x="4877120" y="438909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A697D149-A271-4439-4E12-CFF51804F2FA}"/>
                </a:ext>
              </a:extLst>
            </p:cNvPr>
            <p:cNvSpPr/>
            <p:nvPr/>
          </p:nvSpPr>
          <p:spPr>
            <a:xfrm>
              <a:off x="6324245" y="475715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13F20AD4-5004-A3B9-DE38-275412651E7B}"/>
                </a:ext>
              </a:extLst>
            </p:cNvPr>
            <p:cNvSpPr/>
            <p:nvPr/>
          </p:nvSpPr>
          <p:spPr>
            <a:xfrm>
              <a:off x="4556021" y="4784380"/>
              <a:ext cx="466841" cy="3257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1371881B-0A5F-9CD5-F448-943577EC6982}"/>
                </a:ext>
              </a:extLst>
            </p:cNvPr>
            <p:cNvSpPr/>
            <p:nvPr/>
          </p:nvSpPr>
          <p:spPr>
            <a:xfrm>
              <a:off x="7740772" y="4763166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93FE2540-706E-2FEB-A394-DB4844590421}"/>
                </a:ext>
              </a:extLst>
            </p:cNvPr>
            <p:cNvSpPr/>
            <p:nvPr/>
          </p:nvSpPr>
          <p:spPr>
            <a:xfrm>
              <a:off x="7034421" y="475715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EE140255-8361-2652-3A02-288B9E9CB9CC}"/>
                </a:ext>
              </a:extLst>
            </p:cNvPr>
            <p:cNvCxnSpPr>
              <a:cxnSpLocks/>
            </p:cNvCxnSpPr>
            <p:nvPr/>
          </p:nvCxnSpPr>
          <p:spPr>
            <a:xfrm>
              <a:off x="5693560" y="438909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5A031FF7-3F7C-B2D8-E501-D5C807754210}"/>
                </a:ext>
              </a:extLst>
            </p:cNvPr>
            <p:cNvCxnSpPr>
              <a:cxnSpLocks/>
              <a:stCxn id="18" idx="6"/>
            </p:cNvCxnSpPr>
            <p:nvPr/>
          </p:nvCxnSpPr>
          <p:spPr>
            <a:xfrm flipV="1">
              <a:off x="7353532" y="4909797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E20593BB-7853-9D0C-EB2A-B7C3A7D4354B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5720895" y="4909797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diritto 21">
              <a:extLst>
                <a:ext uri="{FF2B5EF4-FFF2-40B4-BE49-F238E27FC236}">
                  <a16:creationId xmlns:a16="http://schemas.microsoft.com/office/drawing/2014/main" id="{5AC09B47-5860-1F60-4A09-5B4549E36F79}"/>
                </a:ext>
              </a:extLst>
            </p:cNvPr>
            <p:cNvCxnSpPr>
              <a:cxnSpLocks/>
            </p:cNvCxnSpPr>
            <p:nvPr/>
          </p:nvCxnSpPr>
          <p:spPr>
            <a:xfrm>
              <a:off x="4825967" y="4920844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curvo 22">
              <a:extLst>
                <a:ext uri="{FF2B5EF4-FFF2-40B4-BE49-F238E27FC236}">
                  <a16:creationId xmlns:a16="http://schemas.microsoft.com/office/drawing/2014/main" id="{FF08C2EA-A37B-0A22-9E53-D23711DF56FD}"/>
                </a:ext>
              </a:extLst>
            </p:cNvPr>
            <p:cNvCxnSpPr>
              <a:cxnSpLocks/>
            </p:cNvCxnSpPr>
            <p:nvPr/>
          </p:nvCxnSpPr>
          <p:spPr>
            <a:xfrm>
              <a:off x="6557562" y="4499463"/>
              <a:ext cx="399029" cy="25482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8184A0E2-8D93-407D-4A8C-747E041C57AE}"/>
                </a:ext>
              </a:extLst>
            </p:cNvPr>
            <p:cNvSpPr txBox="1"/>
            <p:nvPr/>
          </p:nvSpPr>
          <p:spPr>
            <a:xfrm>
              <a:off x="4163285" y="4238166"/>
              <a:ext cx="4630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648806C4-C7AA-E206-7767-69907494F17A}"/>
                </a:ext>
              </a:extLst>
            </p:cNvPr>
            <p:cNvSpPr txBox="1"/>
            <p:nvPr/>
          </p:nvSpPr>
          <p:spPr>
            <a:xfrm>
              <a:off x="4127935" y="4790815"/>
              <a:ext cx="4983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42" name="Ovale 41">
              <a:extLst>
                <a:ext uri="{FF2B5EF4-FFF2-40B4-BE49-F238E27FC236}">
                  <a16:creationId xmlns:a16="http://schemas.microsoft.com/office/drawing/2014/main" id="{55E62F25-AB2B-C7E8-3356-A6F44AB358F6}"/>
                </a:ext>
              </a:extLst>
            </p:cNvPr>
            <p:cNvSpPr/>
            <p:nvPr/>
          </p:nvSpPr>
          <p:spPr>
            <a:xfrm>
              <a:off x="8401195" y="477035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8ED8B214-F03F-9E89-156D-8A12B731267B}"/>
                </a:ext>
              </a:extLst>
            </p:cNvPr>
            <p:cNvSpPr/>
            <p:nvPr/>
          </p:nvSpPr>
          <p:spPr>
            <a:xfrm>
              <a:off x="7004127" y="4216548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DC33A170-012A-5BFA-3C26-9681C81B74B7}"/>
                </a:ext>
              </a:extLst>
            </p:cNvPr>
            <p:cNvSpPr/>
            <p:nvPr/>
          </p:nvSpPr>
          <p:spPr>
            <a:xfrm>
              <a:off x="7866584" y="4210245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4350858B-D2ED-544E-816E-A0C8B2756C0E}"/>
                </a:ext>
              </a:extLst>
            </p:cNvPr>
            <p:cNvCxnSpPr>
              <a:cxnSpLocks/>
            </p:cNvCxnSpPr>
            <p:nvPr/>
          </p:nvCxnSpPr>
          <p:spPr>
            <a:xfrm>
              <a:off x="7340854" y="4379688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6" name="Connettore diritto 45">
              <a:extLst>
                <a:ext uri="{FF2B5EF4-FFF2-40B4-BE49-F238E27FC236}">
                  <a16:creationId xmlns:a16="http://schemas.microsoft.com/office/drawing/2014/main" id="{0588E05C-6F3C-BF31-E80D-F2DEE1A26613}"/>
                </a:ext>
              </a:extLst>
            </p:cNvPr>
            <p:cNvCxnSpPr>
              <a:cxnSpLocks/>
            </p:cNvCxnSpPr>
            <p:nvPr/>
          </p:nvCxnSpPr>
          <p:spPr>
            <a:xfrm>
              <a:off x="6502988" y="4387927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8" name="Connettore diritto 47">
              <a:extLst>
                <a:ext uri="{FF2B5EF4-FFF2-40B4-BE49-F238E27FC236}">
                  <a16:creationId xmlns:a16="http://schemas.microsoft.com/office/drawing/2014/main" id="{D84DAF5B-0FA1-292D-76B6-52D33D6AF2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2062" y="4901554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e 48">
              <a:extLst>
                <a:ext uri="{FF2B5EF4-FFF2-40B4-BE49-F238E27FC236}">
                  <a16:creationId xmlns:a16="http://schemas.microsoft.com/office/drawing/2014/main" id="{E514BB6C-5A43-B12A-A3C9-B8032B0D7211}"/>
                </a:ext>
              </a:extLst>
            </p:cNvPr>
            <p:cNvSpPr/>
            <p:nvPr/>
          </p:nvSpPr>
          <p:spPr>
            <a:xfrm>
              <a:off x="4566862" y="541443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0" name="Ovale 49">
              <a:extLst>
                <a:ext uri="{FF2B5EF4-FFF2-40B4-BE49-F238E27FC236}">
                  <a16:creationId xmlns:a16="http://schemas.microsoft.com/office/drawing/2014/main" id="{C1BD76D0-9860-84F6-79B4-707748E283DA}"/>
                </a:ext>
              </a:extLst>
            </p:cNvPr>
            <p:cNvSpPr/>
            <p:nvPr/>
          </p:nvSpPr>
          <p:spPr>
            <a:xfrm>
              <a:off x="5387382" y="5411179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1C90B763-4419-1D4D-A715-75A795DCA878}"/>
                </a:ext>
              </a:extLst>
            </p:cNvPr>
            <p:cNvSpPr/>
            <p:nvPr/>
          </p:nvSpPr>
          <p:spPr>
            <a:xfrm>
              <a:off x="5421282" y="594143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394AA929-037E-ACFC-B81C-6B6D27D13211}"/>
                </a:ext>
              </a:extLst>
            </p:cNvPr>
            <p:cNvSpPr/>
            <p:nvPr/>
          </p:nvSpPr>
          <p:spPr>
            <a:xfrm>
              <a:off x="6205832" y="541443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7</a:t>
              </a:r>
            </a:p>
          </p:txBody>
        </p: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71631161-7B71-2CB3-2672-B536AFCD1D47}"/>
                </a:ext>
              </a:extLst>
            </p:cNvPr>
            <p:cNvCxnSpPr>
              <a:cxnSpLocks/>
              <a:stCxn id="55" idx="6"/>
              <a:endCxn id="58" idx="2"/>
            </p:cNvCxnSpPr>
            <p:nvPr/>
          </p:nvCxnSpPr>
          <p:spPr>
            <a:xfrm>
              <a:off x="6652209" y="6091601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90D0CC4E-D40A-19C9-52E4-CAB58DB24AAA}"/>
                </a:ext>
              </a:extLst>
            </p:cNvPr>
            <p:cNvCxnSpPr>
              <a:cxnSpLocks/>
            </p:cNvCxnSpPr>
            <p:nvPr/>
          </p:nvCxnSpPr>
          <p:spPr>
            <a:xfrm>
              <a:off x="4885973" y="5567357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7BBB3F2C-5F95-7C81-E8E1-3B862EE2FD4A}"/>
                </a:ext>
              </a:extLst>
            </p:cNvPr>
            <p:cNvSpPr/>
            <p:nvPr/>
          </p:nvSpPr>
          <p:spPr>
            <a:xfrm>
              <a:off x="6333098" y="5935423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6" name="Ovale 55">
              <a:extLst>
                <a:ext uri="{FF2B5EF4-FFF2-40B4-BE49-F238E27FC236}">
                  <a16:creationId xmlns:a16="http://schemas.microsoft.com/office/drawing/2014/main" id="{A64012DD-D095-1F2B-3566-1B7E06CD1D7C}"/>
                </a:ext>
              </a:extLst>
            </p:cNvPr>
            <p:cNvSpPr/>
            <p:nvPr/>
          </p:nvSpPr>
          <p:spPr>
            <a:xfrm>
              <a:off x="4564875" y="5930254"/>
              <a:ext cx="471872" cy="3581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57" name="Ovale 56">
              <a:extLst>
                <a:ext uri="{FF2B5EF4-FFF2-40B4-BE49-F238E27FC236}">
                  <a16:creationId xmlns:a16="http://schemas.microsoft.com/office/drawing/2014/main" id="{3F1ADC80-6317-7FD5-6C87-484E27977E87}"/>
                </a:ext>
              </a:extLst>
            </p:cNvPr>
            <p:cNvSpPr/>
            <p:nvPr/>
          </p:nvSpPr>
          <p:spPr>
            <a:xfrm>
              <a:off x="7749626" y="594143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58" name="Ovale 57">
              <a:extLst>
                <a:ext uri="{FF2B5EF4-FFF2-40B4-BE49-F238E27FC236}">
                  <a16:creationId xmlns:a16="http://schemas.microsoft.com/office/drawing/2014/main" id="{F9B3424E-D68D-E578-6E5F-8F7C7B22F97D}"/>
                </a:ext>
              </a:extLst>
            </p:cNvPr>
            <p:cNvSpPr/>
            <p:nvPr/>
          </p:nvSpPr>
          <p:spPr>
            <a:xfrm>
              <a:off x="7043274" y="5935423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59" name="Connettore diritto 58">
              <a:extLst>
                <a:ext uri="{FF2B5EF4-FFF2-40B4-BE49-F238E27FC236}">
                  <a16:creationId xmlns:a16="http://schemas.microsoft.com/office/drawing/2014/main" id="{EB55CB0E-0C88-E619-C9FA-9AABC134FA77}"/>
                </a:ext>
              </a:extLst>
            </p:cNvPr>
            <p:cNvCxnSpPr>
              <a:cxnSpLocks/>
            </p:cNvCxnSpPr>
            <p:nvPr/>
          </p:nvCxnSpPr>
          <p:spPr>
            <a:xfrm>
              <a:off x="5702413" y="5567357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0" name="Connettore diritto 59">
              <a:extLst>
                <a:ext uri="{FF2B5EF4-FFF2-40B4-BE49-F238E27FC236}">
                  <a16:creationId xmlns:a16="http://schemas.microsoft.com/office/drawing/2014/main" id="{247F3710-187F-514C-4ACD-E0FB762095F5}"/>
                </a:ext>
              </a:extLst>
            </p:cNvPr>
            <p:cNvCxnSpPr>
              <a:cxnSpLocks/>
              <a:stCxn id="58" idx="6"/>
            </p:cNvCxnSpPr>
            <p:nvPr/>
          </p:nvCxnSpPr>
          <p:spPr>
            <a:xfrm flipV="1">
              <a:off x="7362386" y="6088062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diritto 60">
              <a:extLst>
                <a:ext uri="{FF2B5EF4-FFF2-40B4-BE49-F238E27FC236}">
                  <a16:creationId xmlns:a16="http://schemas.microsoft.com/office/drawing/2014/main" id="{C5233D91-E3B0-13E8-E614-2D91B5FC2B77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>
              <a:off x="5729749" y="6088062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diritto 61">
              <a:extLst>
                <a:ext uri="{FF2B5EF4-FFF2-40B4-BE49-F238E27FC236}">
                  <a16:creationId xmlns:a16="http://schemas.microsoft.com/office/drawing/2014/main" id="{AA75303F-F01C-5C7B-51C4-F711BC0048E6}"/>
                </a:ext>
              </a:extLst>
            </p:cNvPr>
            <p:cNvCxnSpPr>
              <a:cxnSpLocks/>
            </p:cNvCxnSpPr>
            <p:nvPr/>
          </p:nvCxnSpPr>
          <p:spPr>
            <a:xfrm>
              <a:off x="4834820" y="6099109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asellaDiTesto 63">
              <a:extLst>
                <a:ext uri="{FF2B5EF4-FFF2-40B4-BE49-F238E27FC236}">
                  <a16:creationId xmlns:a16="http://schemas.microsoft.com/office/drawing/2014/main" id="{20CDFAE7-0F35-06BC-AAFC-CEE56550C884}"/>
                </a:ext>
              </a:extLst>
            </p:cNvPr>
            <p:cNvSpPr txBox="1"/>
            <p:nvPr/>
          </p:nvSpPr>
          <p:spPr>
            <a:xfrm>
              <a:off x="4163286" y="5416431"/>
              <a:ext cx="4718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65" name="CasellaDiTesto 64">
              <a:extLst>
                <a:ext uri="{FF2B5EF4-FFF2-40B4-BE49-F238E27FC236}">
                  <a16:creationId xmlns:a16="http://schemas.microsoft.com/office/drawing/2014/main" id="{A3366A88-51B8-49BD-B4F1-92D350ADF98D}"/>
                </a:ext>
              </a:extLst>
            </p:cNvPr>
            <p:cNvSpPr txBox="1"/>
            <p:nvPr/>
          </p:nvSpPr>
          <p:spPr>
            <a:xfrm>
              <a:off x="4120280" y="5969078"/>
              <a:ext cx="5148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66" name="Ovale 65">
              <a:extLst>
                <a:ext uri="{FF2B5EF4-FFF2-40B4-BE49-F238E27FC236}">
                  <a16:creationId xmlns:a16="http://schemas.microsoft.com/office/drawing/2014/main" id="{30FEB7AC-4130-C1B0-9AED-581E71B6D4F5}"/>
                </a:ext>
              </a:extLst>
            </p:cNvPr>
            <p:cNvSpPr/>
            <p:nvPr/>
          </p:nvSpPr>
          <p:spPr>
            <a:xfrm>
              <a:off x="8410048" y="5948616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67" name="Ovale 66">
              <a:extLst>
                <a:ext uri="{FF2B5EF4-FFF2-40B4-BE49-F238E27FC236}">
                  <a16:creationId xmlns:a16="http://schemas.microsoft.com/office/drawing/2014/main" id="{65680402-AD96-EE85-8837-399CB3BB441E}"/>
                </a:ext>
              </a:extLst>
            </p:cNvPr>
            <p:cNvSpPr/>
            <p:nvPr/>
          </p:nvSpPr>
          <p:spPr>
            <a:xfrm>
              <a:off x="7012980" y="539481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2D5704C6-2D7E-8191-3C51-FABCB546C336}"/>
                </a:ext>
              </a:extLst>
            </p:cNvPr>
            <p:cNvSpPr/>
            <p:nvPr/>
          </p:nvSpPr>
          <p:spPr>
            <a:xfrm>
              <a:off x="7875437" y="5388510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69" name="Connettore diritto 68">
              <a:extLst>
                <a:ext uri="{FF2B5EF4-FFF2-40B4-BE49-F238E27FC236}">
                  <a16:creationId xmlns:a16="http://schemas.microsoft.com/office/drawing/2014/main" id="{37CADDC2-777C-B0AA-4E08-521FAE89357A}"/>
                </a:ext>
              </a:extLst>
            </p:cNvPr>
            <p:cNvCxnSpPr>
              <a:cxnSpLocks/>
            </p:cNvCxnSpPr>
            <p:nvPr/>
          </p:nvCxnSpPr>
          <p:spPr>
            <a:xfrm>
              <a:off x="7349707" y="555795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Connettore diritto 69">
              <a:extLst>
                <a:ext uri="{FF2B5EF4-FFF2-40B4-BE49-F238E27FC236}">
                  <a16:creationId xmlns:a16="http://schemas.microsoft.com/office/drawing/2014/main" id="{44EC6F37-ABFE-FCF3-2445-08F5CD554943}"/>
                </a:ext>
              </a:extLst>
            </p:cNvPr>
            <p:cNvCxnSpPr>
              <a:cxnSpLocks/>
            </p:cNvCxnSpPr>
            <p:nvPr/>
          </p:nvCxnSpPr>
          <p:spPr>
            <a:xfrm>
              <a:off x="6511841" y="5566192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1" name="Connettore diritto 70">
              <a:extLst>
                <a:ext uri="{FF2B5EF4-FFF2-40B4-BE49-F238E27FC236}">
                  <a16:creationId xmlns:a16="http://schemas.microsoft.com/office/drawing/2014/main" id="{F2DB176A-8008-BC79-F50E-98B4AC825F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0915" y="6079818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Doppia parentesi quadra 72">
              <a:extLst>
                <a:ext uri="{FF2B5EF4-FFF2-40B4-BE49-F238E27FC236}">
                  <a16:creationId xmlns:a16="http://schemas.microsoft.com/office/drawing/2014/main" id="{E3591C45-68A4-EDE5-13B3-B7054022437E}"/>
                </a:ext>
              </a:extLst>
            </p:cNvPr>
            <p:cNvSpPr/>
            <p:nvPr/>
          </p:nvSpPr>
          <p:spPr>
            <a:xfrm rot="5400000">
              <a:off x="5722459" y="3873072"/>
              <a:ext cx="461129" cy="1029709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4" name="Doppia parentesi quadra 73">
              <a:extLst>
                <a:ext uri="{FF2B5EF4-FFF2-40B4-BE49-F238E27FC236}">
                  <a16:creationId xmlns:a16="http://schemas.microsoft.com/office/drawing/2014/main" id="{5A12374E-3928-2569-78B8-0739312D645E}"/>
                </a:ext>
              </a:extLst>
            </p:cNvPr>
            <p:cNvSpPr/>
            <p:nvPr/>
          </p:nvSpPr>
          <p:spPr>
            <a:xfrm rot="5400000">
              <a:off x="7306144" y="4422838"/>
              <a:ext cx="461129" cy="1029709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4" name="CasellaDiTesto 103">
            <a:extLst>
              <a:ext uri="{FF2B5EF4-FFF2-40B4-BE49-F238E27FC236}">
                <a16:creationId xmlns:a16="http://schemas.microsoft.com/office/drawing/2014/main" id="{A8D894B7-C789-ACAB-EC40-070EBDE20BBA}"/>
              </a:ext>
            </a:extLst>
          </p:cNvPr>
          <p:cNvSpPr txBox="1"/>
          <p:nvPr/>
        </p:nvSpPr>
        <p:spPr>
          <a:xfrm>
            <a:off x="3499470" y="2453819"/>
            <a:ext cx="226862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Passo agli scambi di due nodi: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A453U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A’1267U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A563U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A’4127U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A673U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A’4512U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A’2367U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A156U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A’4237U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A167U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A’4523U</a:t>
            </a:r>
          </a:p>
          <a:p>
            <a:pPr>
              <a:spcBef>
                <a:spcPts val="1200"/>
              </a:spcBef>
            </a:pPr>
            <a:endParaRPr lang="it-IT" sz="1000"/>
          </a:p>
          <a:p>
            <a:pPr>
              <a:spcBef>
                <a:spcPts val="1200"/>
              </a:spcBef>
            </a:pPr>
            <a:endParaRPr lang="it-IT" sz="1000"/>
          </a:p>
          <a:p>
            <a:endParaRPr lang="it-IT" sz="1000"/>
          </a:p>
        </p:txBody>
      </p:sp>
      <p:cxnSp>
        <p:nvCxnSpPr>
          <p:cNvPr id="77" name="Connettore diritto 76">
            <a:extLst>
              <a:ext uri="{FF2B5EF4-FFF2-40B4-BE49-F238E27FC236}">
                <a16:creationId xmlns:a16="http://schemas.microsoft.com/office/drawing/2014/main" id="{24B8BEE0-78F9-580D-AECE-61C1546E41C0}"/>
              </a:ext>
            </a:extLst>
          </p:cNvPr>
          <p:cNvCxnSpPr>
            <a:cxnSpLocks/>
          </p:cNvCxnSpPr>
          <p:nvPr/>
        </p:nvCxnSpPr>
        <p:spPr>
          <a:xfrm>
            <a:off x="829391" y="1999607"/>
            <a:ext cx="1631853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79" name="Connettore diritto 78">
            <a:extLst>
              <a:ext uri="{FF2B5EF4-FFF2-40B4-BE49-F238E27FC236}">
                <a16:creationId xmlns:a16="http://schemas.microsoft.com/office/drawing/2014/main" id="{141C0203-D755-E992-26B4-D16482FB7A6B}"/>
              </a:ext>
            </a:extLst>
          </p:cNvPr>
          <p:cNvCxnSpPr>
            <a:cxnSpLocks/>
          </p:cNvCxnSpPr>
          <p:nvPr/>
        </p:nvCxnSpPr>
        <p:spPr>
          <a:xfrm>
            <a:off x="794667" y="2346779"/>
            <a:ext cx="16318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ttore diritto 80">
            <a:extLst>
              <a:ext uri="{FF2B5EF4-FFF2-40B4-BE49-F238E27FC236}">
                <a16:creationId xmlns:a16="http://schemas.microsoft.com/office/drawing/2014/main" id="{162FA6C1-BAE7-A526-15BF-7295C6690A1B}"/>
              </a:ext>
            </a:extLst>
          </p:cNvPr>
          <p:cNvCxnSpPr>
            <a:cxnSpLocks/>
          </p:cNvCxnSpPr>
          <p:nvPr/>
        </p:nvCxnSpPr>
        <p:spPr>
          <a:xfrm>
            <a:off x="3548305" y="3714915"/>
            <a:ext cx="19113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nettore diritto 109">
            <a:extLst>
              <a:ext uri="{FF2B5EF4-FFF2-40B4-BE49-F238E27FC236}">
                <a16:creationId xmlns:a16="http://schemas.microsoft.com/office/drawing/2014/main" id="{F11B904E-B60F-D394-D9FF-37A72D44338A}"/>
              </a:ext>
            </a:extLst>
          </p:cNvPr>
          <p:cNvCxnSpPr>
            <a:cxnSpLocks/>
          </p:cNvCxnSpPr>
          <p:nvPr/>
        </p:nvCxnSpPr>
        <p:spPr>
          <a:xfrm>
            <a:off x="2128348" y="6584576"/>
            <a:ext cx="0" cy="185382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ttore diritto 110">
            <a:extLst>
              <a:ext uri="{FF2B5EF4-FFF2-40B4-BE49-F238E27FC236}">
                <a16:creationId xmlns:a16="http://schemas.microsoft.com/office/drawing/2014/main" id="{D579EE2F-7E0F-1DA7-D140-5F3CFF661A77}"/>
              </a:ext>
            </a:extLst>
          </p:cNvPr>
          <p:cNvCxnSpPr>
            <a:cxnSpLocks/>
          </p:cNvCxnSpPr>
          <p:nvPr/>
        </p:nvCxnSpPr>
        <p:spPr>
          <a:xfrm flipH="1">
            <a:off x="2128348" y="6769958"/>
            <a:ext cx="931324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diritto 113">
            <a:extLst>
              <a:ext uri="{FF2B5EF4-FFF2-40B4-BE49-F238E27FC236}">
                <a16:creationId xmlns:a16="http://schemas.microsoft.com/office/drawing/2014/main" id="{18896CB9-C3DD-413C-702D-68C6954B2ED6}"/>
              </a:ext>
            </a:extLst>
          </p:cNvPr>
          <p:cNvCxnSpPr>
            <a:cxnSpLocks/>
          </p:cNvCxnSpPr>
          <p:nvPr/>
        </p:nvCxnSpPr>
        <p:spPr>
          <a:xfrm flipV="1">
            <a:off x="3059672" y="2271252"/>
            <a:ext cx="53084" cy="449870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ttore diritto 117">
            <a:extLst>
              <a:ext uri="{FF2B5EF4-FFF2-40B4-BE49-F238E27FC236}">
                <a16:creationId xmlns:a16="http://schemas.microsoft.com/office/drawing/2014/main" id="{55836DE6-249D-009D-2C51-181948FD717A}"/>
              </a:ext>
            </a:extLst>
          </p:cNvPr>
          <p:cNvCxnSpPr>
            <a:cxnSpLocks/>
          </p:cNvCxnSpPr>
          <p:nvPr/>
        </p:nvCxnSpPr>
        <p:spPr>
          <a:xfrm flipH="1">
            <a:off x="3094308" y="2271252"/>
            <a:ext cx="39106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Connettore 2 121">
            <a:extLst>
              <a:ext uri="{FF2B5EF4-FFF2-40B4-BE49-F238E27FC236}">
                <a16:creationId xmlns:a16="http://schemas.microsoft.com/office/drawing/2014/main" id="{4C0FF903-0D2A-B85C-3BCC-F219183BCFFC}"/>
              </a:ext>
            </a:extLst>
          </p:cNvPr>
          <p:cNvCxnSpPr/>
          <p:nvPr/>
        </p:nvCxnSpPr>
        <p:spPr>
          <a:xfrm>
            <a:off x="3474273" y="2271252"/>
            <a:ext cx="0" cy="181368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D5C30F28-4B61-4E09-CEC9-AE5A00FD6086}"/>
              </a:ext>
            </a:extLst>
          </p:cNvPr>
          <p:cNvSpPr txBox="1"/>
          <p:nvPr/>
        </p:nvSpPr>
        <p:spPr>
          <a:xfrm>
            <a:off x="0" y="1139928"/>
            <a:ext cx="6198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/>
              <a:t>Esempio</a:t>
            </a:r>
            <a:endParaRPr lang="it-IT"/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A0008632-9EC4-EB9B-F818-EA37C8049BCB}"/>
              </a:ext>
            </a:extLst>
          </p:cNvPr>
          <p:cNvSpPr txBox="1"/>
          <p:nvPr/>
        </p:nvSpPr>
        <p:spPr>
          <a:xfrm>
            <a:off x="761529" y="1699971"/>
            <a:ext cx="345835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Autista,1,2,3,Unife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Autista’,4,5,6,7,Unife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parto con gli scambi di un nodo: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A’4167U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A623U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A’4517U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A723U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A’4561U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A’4267U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A163U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A’4527U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A173U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A’4562U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A124U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A’4367U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A126U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A’4537U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A127U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A’4563U</a:t>
            </a:r>
          </a:p>
        </p:txBody>
      </p:sp>
    </p:spTree>
    <p:extLst>
      <p:ext uri="{BB962C8B-B14F-4D97-AF65-F5344CB8AC3E}">
        <p14:creationId xmlns:p14="http://schemas.microsoft.com/office/powerpoint/2010/main" val="3496773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58" y="1088555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1974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8B256E1-C141-7D58-EE1B-AAE593756528}"/>
              </a:ext>
            </a:extLst>
          </p:cNvPr>
          <p:cNvSpPr txBox="1"/>
          <p:nvPr/>
        </p:nvSpPr>
        <p:spPr>
          <a:xfrm>
            <a:off x="769732" y="2317366"/>
            <a:ext cx="1024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Una stringa formata da al massimo k vertici viene spostata da una </a:t>
            </a:r>
            <a:r>
              <a:rPr lang="it-IT" err="1"/>
              <a:t>route</a:t>
            </a:r>
            <a:r>
              <a:rPr lang="it-IT"/>
              <a:t> ad un’altra, di solito k=1 oppure k=2.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CD1C0F-B84E-2CA7-535D-F2045BE0492B}"/>
              </a:ext>
            </a:extLst>
          </p:cNvPr>
          <p:cNvSpPr txBox="1"/>
          <p:nvPr/>
        </p:nvSpPr>
        <p:spPr>
          <a:xfrm>
            <a:off x="6423594" y="1325918"/>
            <a:ext cx="92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</a:t>
            </a:r>
            <a:r>
              <a:rPr lang="it-IT" err="1"/>
              <a:t>move</a:t>
            </a:r>
            <a:r>
              <a:rPr lang="it-IT"/>
              <a:t>)</a:t>
            </a:r>
          </a:p>
        </p:txBody>
      </p:sp>
      <p:pic>
        <p:nvPicPr>
          <p:cNvPr id="4" name="Immagine 3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EE4842AB-D2CA-D986-127D-A53F927A1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00" y="3332581"/>
            <a:ext cx="8077971" cy="2157879"/>
          </a:xfrm>
          <a:prstGeom prst="rect">
            <a:avLst/>
          </a:prstGeom>
        </p:spPr>
      </p:pic>
      <p:pic>
        <p:nvPicPr>
          <p:cNvPr id="1026" name="Picture 2" descr="Download Push Pushing Move Royalty-Free Vector Graphic - Pixabay">
            <a:extLst>
              <a:ext uri="{FF2B5EF4-FFF2-40B4-BE49-F238E27FC236}">
                <a16:creationId xmlns:a16="http://schemas.microsoft.com/office/drawing/2014/main" id="{3FDD2113-568F-4813-06FE-DD9A25AD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0" y="954957"/>
            <a:ext cx="840509" cy="81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7979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109" y="74690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18526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5162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wnload Push Pushing Move Royalty-Free Vector Graphic - Pixabay">
            <a:extLst>
              <a:ext uri="{FF2B5EF4-FFF2-40B4-BE49-F238E27FC236}">
                <a16:creationId xmlns:a16="http://schemas.microsoft.com/office/drawing/2014/main" id="{3FDD2113-568F-4813-06FE-DD9A25AD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1" y="695182"/>
            <a:ext cx="698750" cy="68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023E4EC-B166-4A9D-9BBA-E6BFB7256DC0}"/>
              </a:ext>
            </a:extLst>
          </p:cNvPr>
          <p:cNvSpPr txBox="1"/>
          <p:nvPr/>
        </p:nvSpPr>
        <p:spPr>
          <a:xfrm>
            <a:off x="2118498" y="1820547"/>
            <a:ext cx="402663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string_relocation</a:t>
            </a:r>
            <a:r>
              <a:rPr lang="it-IT" sz="1200"/>
              <a:t>(r1, r2):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if(</a:t>
            </a:r>
            <a:r>
              <a:rPr lang="it-IT" sz="1200" err="1"/>
              <a:t>len</a:t>
            </a:r>
            <a:r>
              <a:rPr lang="it-IT" sz="1200"/>
              <a:t>(r1.get_nodi())==6 and </a:t>
            </a:r>
            <a:r>
              <a:rPr lang="it-IT" sz="1200" err="1"/>
              <a:t>len</a:t>
            </a:r>
            <a:r>
              <a:rPr lang="it-IT" sz="1200"/>
              <a:t>(r2.get_nodi())==6):</a:t>
            </a:r>
          </a:p>
          <a:p>
            <a:r>
              <a:rPr lang="it-IT" sz="1200"/>
              <a:t>        r=[]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r1)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r2)</a:t>
            </a:r>
          </a:p>
          <a:p>
            <a:r>
              <a:rPr lang="it-IT" sz="1200"/>
              <a:t>        </a:t>
            </a:r>
            <a:r>
              <a:rPr lang="it-IT" sz="1200" err="1"/>
              <a:t>routes.append</a:t>
            </a:r>
            <a:r>
              <a:rPr lang="it-IT" sz="1200"/>
              <a:t>(r)</a:t>
            </a:r>
          </a:p>
          <a:p>
            <a:r>
              <a:rPr lang="it-IT" sz="1200"/>
              <a:t>    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r>
              <a:rPr lang="it-IT" sz="1200"/>
              <a:t>    </a:t>
            </a:r>
          </a:p>
          <a:p>
            <a:r>
              <a:rPr lang="it-IT" sz="1200"/>
              <a:t>    if(</a:t>
            </a:r>
            <a:r>
              <a:rPr lang="it-IT" sz="1200" err="1"/>
              <a:t>len</a:t>
            </a:r>
            <a:r>
              <a:rPr lang="it-IT" sz="1200"/>
              <a:t>(r1.get_nodi())==6 or </a:t>
            </a:r>
            <a:r>
              <a:rPr lang="it-IT" sz="1200" err="1"/>
              <a:t>len</a:t>
            </a:r>
            <a:r>
              <a:rPr lang="it-IT" sz="1200"/>
              <a:t>(r2.get_nodi())==6):</a:t>
            </a:r>
          </a:p>
          <a:p>
            <a:r>
              <a:rPr lang="it-IT" sz="1200"/>
              <a:t>        if </a:t>
            </a:r>
            <a:r>
              <a:rPr lang="it-IT" sz="1200" err="1"/>
              <a:t>len</a:t>
            </a:r>
            <a:r>
              <a:rPr lang="it-IT" sz="1200"/>
              <a:t>(r1.get_nodi())==6: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</a:t>
            </a:r>
            <a:r>
              <a:rPr lang="it-IT" sz="1200" err="1"/>
              <a:t>string_relo</a:t>
            </a:r>
            <a:r>
              <a:rPr lang="it-IT" sz="1200"/>
              <a:t>(r1, r2, True)</a:t>
            </a:r>
          </a:p>
          <a:p>
            <a:r>
              <a:rPr lang="it-IT" sz="1200"/>
              <a:t>        else: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</a:t>
            </a:r>
            <a:r>
              <a:rPr lang="it-IT" sz="1200" err="1"/>
              <a:t>string_relo</a:t>
            </a:r>
            <a:r>
              <a:rPr lang="it-IT" sz="1200"/>
              <a:t>(r2, r1, False)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copy_r1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    copy_r2=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    for i in range(0, </a:t>
            </a:r>
            <a:r>
              <a:rPr lang="it-IT" sz="1200" err="1"/>
              <a:t>len</a:t>
            </a:r>
            <a:r>
              <a:rPr lang="it-IT" sz="1200"/>
              <a:t>(r1.get_nodi())):</a:t>
            </a:r>
          </a:p>
          <a:p>
            <a:r>
              <a:rPr lang="it-IT" sz="1200"/>
              <a:t>            copy_r1.aggiungi_nodo(r1.get_nodi()[i])</a:t>
            </a:r>
          </a:p>
          <a:p>
            <a:r>
              <a:rPr lang="it-IT" sz="1200"/>
              <a:t>        for i in range(0, </a:t>
            </a:r>
            <a:r>
              <a:rPr lang="it-IT" sz="1200" err="1"/>
              <a:t>len</a:t>
            </a:r>
            <a:r>
              <a:rPr lang="it-IT" sz="1200"/>
              <a:t>(r2.get_nodi())):</a:t>
            </a:r>
          </a:p>
          <a:p>
            <a:r>
              <a:rPr lang="it-IT" sz="1200"/>
              <a:t>            copy_r2.aggiungi_nodo(r2.get_nodi()[i])</a:t>
            </a:r>
          </a:p>
          <a:p>
            <a:r>
              <a:rPr lang="it-IT" sz="1200"/>
              <a:t>        </a:t>
            </a:r>
            <a:r>
              <a:rPr lang="it-IT" sz="1200" err="1"/>
              <a:t>routes</a:t>
            </a:r>
            <a:r>
              <a:rPr lang="it-IT" sz="1200"/>
              <a:t>=</a:t>
            </a:r>
            <a:r>
              <a:rPr lang="it-IT" sz="1200" err="1"/>
              <a:t>string_relo</a:t>
            </a:r>
            <a:r>
              <a:rPr lang="it-IT" sz="1200"/>
              <a:t>(r1, r2, True)</a:t>
            </a:r>
          </a:p>
          <a:p>
            <a:r>
              <a:rPr lang="it-IT" sz="1200"/>
              <a:t>        </a:t>
            </a:r>
            <a:r>
              <a:rPr lang="it-IT" sz="1200" err="1"/>
              <a:t>routes.extend</a:t>
            </a:r>
            <a:r>
              <a:rPr lang="it-IT" sz="1200"/>
              <a:t>(</a:t>
            </a:r>
            <a:r>
              <a:rPr lang="it-IT" sz="1200" err="1"/>
              <a:t>string_relo</a:t>
            </a:r>
            <a:r>
              <a:rPr lang="it-IT" sz="1200"/>
              <a:t>(copy_r2, copy_r1, False))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B2DD297-FF6E-3999-1AA9-85691EE4A463}"/>
              </a:ext>
            </a:extLst>
          </p:cNvPr>
          <p:cNvSpPr txBox="1"/>
          <p:nvPr/>
        </p:nvSpPr>
        <p:spPr>
          <a:xfrm>
            <a:off x="7130708" y="335845"/>
            <a:ext cx="305383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string_relo</a:t>
            </a:r>
            <a:r>
              <a:rPr lang="it-IT" sz="1200"/>
              <a:t>(r1, r2, flag):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 = []</a:t>
            </a:r>
          </a:p>
          <a:p>
            <a:r>
              <a:rPr lang="it-IT" sz="1200"/>
              <a:t>    for i in range(1, </a:t>
            </a:r>
            <a:r>
              <a:rPr lang="it-IT" sz="1200" err="1"/>
              <a:t>len</a:t>
            </a:r>
            <a:r>
              <a:rPr lang="it-IT" sz="1200"/>
              <a:t>(r1.get_nodi())-1):</a:t>
            </a:r>
          </a:p>
          <a:p>
            <a:r>
              <a:rPr lang="it-IT" sz="1200"/>
              <a:t>        for j in range(1, </a:t>
            </a:r>
            <a:r>
              <a:rPr lang="it-IT" sz="1200" err="1"/>
              <a:t>len</a:t>
            </a:r>
            <a:r>
              <a:rPr lang="it-IT" sz="1200"/>
              <a:t>(r2.get_nodi())):</a:t>
            </a:r>
          </a:p>
          <a:p>
            <a:r>
              <a:rPr lang="it-IT" sz="1200"/>
              <a:t>        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pos</a:t>
            </a:r>
            <a:r>
              <a:rPr lang="it-IT" sz="1200"/>
              <a:t>(r1, r2, i, j, flag))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pos</a:t>
            </a:r>
            <a:r>
              <a:rPr lang="it-IT" sz="1200"/>
              <a:t>(r1, r2, i, j, flag):</a:t>
            </a:r>
          </a:p>
          <a:p>
            <a:r>
              <a:rPr lang="it-IT" sz="1200"/>
              <a:t>    r=[]</a:t>
            </a:r>
          </a:p>
          <a:p>
            <a:r>
              <a:rPr lang="it-IT" sz="1200"/>
              <a:t>    if(flag):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remove_node</a:t>
            </a:r>
            <a:r>
              <a:rPr lang="it-IT" sz="1200"/>
              <a:t>(r1, i))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add_node</a:t>
            </a:r>
            <a:r>
              <a:rPr lang="it-IT" sz="1200"/>
              <a:t>(r2, j, r1.get_nodi()[i]))</a:t>
            </a:r>
          </a:p>
          <a:p>
            <a:r>
              <a:rPr lang="it-IT" sz="1200"/>
              <a:t>    else: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(0, </a:t>
            </a:r>
            <a:r>
              <a:rPr lang="it-IT" sz="1200" err="1"/>
              <a:t>add_node</a:t>
            </a:r>
            <a:r>
              <a:rPr lang="it-IT" sz="1200"/>
              <a:t>(r2, j, r1.get_nodi()[i]))</a:t>
            </a:r>
          </a:p>
          <a:p>
            <a:r>
              <a:rPr lang="it-IT" sz="1200"/>
              <a:t>        </a:t>
            </a:r>
            <a:r>
              <a:rPr lang="it-IT" sz="1200" err="1"/>
              <a:t>r.insert</a:t>
            </a:r>
            <a:r>
              <a:rPr lang="it-IT" sz="1200"/>
              <a:t>(1, </a:t>
            </a:r>
            <a:r>
              <a:rPr lang="it-IT" sz="1200" err="1"/>
              <a:t>remove_node</a:t>
            </a:r>
            <a:r>
              <a:rPr lang="it-IT" sz="1200"/>
              <a:t>(r1, i))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remove_node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i):</a:t>
            </a:r>
          </a:p>
          <a:p>
            <a:r>
              <a:rPr lang="it-IT" sz="1200"/>
              <a:t>    r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j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for j in range(i+1,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add_node</a:t>
            </a:r>
            <a:r>
              <a:rPr lang="it-IT" sz="1200"/>
              <a:t>(</a:t>
            </a:r>
            <a:r>
              <a:rPr lang="it-IT" sz="1200" err="1"/>
              <a:t>route</a:t>
            </a:r>
            <a:r>
              <a:rPr lang="it-IT" sz="1200"/>
              <a:t>, i, </a:t>
            </a:r>
            <a:r>
              <a:rPr lang="it-IT" sz="1200" err="1"/>
              <a:t>node</a:t>
            </a:r>
            <a:r>
              <a:rPr lang="it-IT" sz="1200"/>
              <a:t>):</a:t>
            </a:r>
          </a:p>
          <a:p>
            <a:r>
              <a:rPr lang="it-IT" sz="1200"/>
              <a:t>    r = </a:t>
            </a:r>
            <a:r>
              <a:rPr lang="it-IT" sz="1200" err="1"/>
              <a:t>rt.Route</a:t>
            </a:r>
            <a:r>
              <a:rPr lang="it-IT" sz="1200"/>
              <a:t>()</a:t>
            </a:r>
          </a:p>
          <a:p>
            <a:r>
              <a:rPr lang="it-IT" sz="1200"/>
              <a:t>    for j in range(0, i):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node</a:t>
            </a:r>
            <a:r>
              <a:rPr lang="it-IT" sz="1200"/>
              <a:t>)</a:t>
            </a:r>
          </a:p>
          <a:p>
            <a:r>
              <a:rPr lang="it-IT" sz="1200"/>
              <a:t>    for j in range(i,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())):</a:t>
            </a:r>
          </a:p>
          <a:p>
            <a:r>
              <a:rPr lang="it-IT" sz="1200"/>
              <a:t>        </a:t>
            </a:r>
            <a:r>
              <a:rPr lang="it-IT" sz="1200" err="1"/>
              <a:t>r.aggiungi_nodo</a:t>
            </a:r>
            <a:r>
              <a:rPr lang="it-IT" sz="1200"/>
              <a:t>(</a:t>
            </a:r>
            <a:r>
              <a:rPr lang="it-IT" sz="1200" err="1"/>
              <a:t>route.get_nodi</a:t>
            </a:r>
            <a:r>
              <a:rPr lang="it-IT" sz="1200"/>
              <a:t>()[j])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r</a:t>
            </a:r>
          </a:p>
        </p:txBody>
      </p:sp>
      <p:sp>
        <p:nvSpPr>
          <p:cNvPr id="1069" name="Rettangolo con angoli arrotondati 1068">
            <a:extLst>
              <a:ext uri="{FF2B5EF4-FFF2-40B4-BE49-F238E27FC236}">
                <a16:creationId xmlns:a16="http://schemas.microsoft.com/office/drawing/2014/main" id="{78A4D2D0-EAB0-3589-D4AC-22BBF4B8D5FF}"/>
              </a:ext>
            </a:extLst>
          </p:cNvPr>
          <p:cNvSpPr/>
          <p:nvPr/>
        </p:nvSpPr>
        <p:spPr>
          <a:xfrm>
            <a:off x="698269" y="2463719"/>
            <a:ext cx="1361890" cy="67665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entrambe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hanno dimensione 6 non faccio alcuna modifica.</a:t>
            </a:r>
          </a:p>
        </p:txBody>
      </p:sp>
      <p:cxnSp>
        <p:nvCxnSpPr>
          <p:cNvPr id="1074" name="Connettore 2 1073">
            <a:extLst>
              <a:ext uri="{FF2B5EF4-FFF2-40B4-BE49-F238E27FC236}">
                <a16:creationId xmlns:a16="http://schemas.microsoft.com/office/drawing/2014/main" id="{515971D8-1F32-E165-B02D-3FEC6FFDE7C6}"/>
              </a:ext>
            </a:extLst>
          </p:cNvPr>
          <p:cNvCxnSpPr>
            <a:cxnSpLocks/>
          </p:cNvCxnSpPr>
          <p:nvPr/>
        </p:nvCxnSpPr>
        <p:spPr>
          <a:xfrm flipV="1">
            <a:off x="4582508" y="682409"/>
            <a:ext cx="2594148" cy="369650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0" name="Rettangolo con angoli arrotondati 1069">
            <a:extLst>
              <a:ext uri="{FF2B5EF4-FFF2-40B4-BE49-F238E27FC236}">
                <a16:creationId xmlns:a16="http://schemas.microsoft.com/office/drawing/2014/main" id="{CCC99A0C-7DE3-6A1D-33B3-6B71EB377617}"/>
              </a:ext>
            </a:extLst>
          </p:cNvPr>
          <p:cNvSpPr/>
          <p:nvPr/>
        </p:nvSpPr>
        <p:spPr>
          <a:xfrm>
            <a:off x="571542" y="3579349"/>
            <a:ext cx="142612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solo una delle due ha lunghezza 6 allora chiamo la </a:t>
            </a:r>
            <a:r>
              <a:rPr lang="it-IT" sz="1000" err="1">
                <a:solidFill>
                  <a:schemeClr val="tx1"/>
                </a:solidFill>
              </a:rPr>
              <a:t>string_relo</a:t>
            </a:r>
            <a:r>
              <a:rPr lang="it-IT" sz="1000">
                <a:solidFill>
                  <a:schemeClr val="tx1"/>
                </a:solidFill>
              </a:rPr>
              <a:t> con primo argomento quella da 6.</a:t>
            </a:r>
          </a:p>
        </p:txBody>
      </p:sp>
      <p:pic>
        <p:nvPicPr>
          <p:cNvPr id="1079" name="Elemento grafico 1078" descr="Freccia linea: curva antioraria con riempimento a tinta unita">
            <a:extLst>
              <a:ext uri="{FF2B5EF4-FFF2-40B4-BE49-F238E27FC236}">
                <a16:creationId xmlns:a16="http://schemas.microsoft.com/office/drawing/2014/main" id="{D16EDB5A-2B12-5BF6-86B3-6D44B655A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1546729" y="2021779"/>
            <a:ext cx="530694" cy="588381"/>
          </a:xfrm>
          <a:prstGeom prst="rect">
            <a:avLst/>
          </a:prstGeom>
        </p:spPr>
      </p:pic>
      <p:pic>
        <p:nvPicPr>
          <p:cNvPr id="1080" name="Elemento grafico 1079" descr="Freccia linea: curva antioraria con riempimento a tinta unita">
            <a:extLst>
              <a:ext uri="{FF2B5EF4-FFF2-40B4-BE49-F238E27FC236}">
                <a16:creationId xmlns:a16="http://schemas.microsoft.com/office/drawing/2014/main" id="{69C5D6B1-2BB8-DA7D-FB79-712D616C7E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1654229" y="3159969"/>
            <a:ext cx="530694" cy="588381"/>
          </a:xfrm>
          <a:prstGeom prst="rect">
            <a:avLst/>
          </a:prstGeom>
        </p:spPr>
      </p:pic>
      <p:sp>
        <p:nvSpPr>
          <p:cNvPr id="1071" name="Rettangolo con angoli arrotondati 1070">
            <a:extLst>
              <a:ext uri="{FF2B5EF4-FFF2-40B4-BE49-F238E27FC236}">
                <a16:creationId xmlns:a16="http://schemas.microsoft.com/office/drawing/2014/main" id="{C113C123-8D20-B1A8-72B8-8CB5FA4DFEEC}"/>
              </a:ext>
            </a:extLst>
          </p:cNvPr>
          <p:cNvSpPr/>
          <p:nvPr/>
        </p:nvSpPr>
        <p:spPr>
          <a:xfrm>
            <a:off x="533953" y="5179267"/>
            <a:ext cx="142612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Altrimenti chiamo la </a:t>
            </a:r>
            <a:r>
              <a:rPr lang="it-IT" sz="1000" err="1">
                <a:solidFill>
                  <a:schemeClr val="tx1"/>
                </a:solidFill>
              </a:rPr>
              <a:t>string</a:t>
            </a:r>
            <a:r>
              <a:rPr lang="it-IT" sz="1000">
                <a:solidFill>
                  <a:schemeClr val="tx1"/>
                </a:solidFill>
              </a:rPr>
              <a:t> </a:t>
            </a:r>
            <a:r>
              <a:rPr lang="it-IT" sz="1000" err="1">
                <a:solidFill>
                  <a:schemeClr val="tx1"/>
                </a:solidFill>
              </a:rPr>
              <a:t>relo</a:t>
            </a:r>
            <a:r>
              <a:rPr lang="it-IT" sz="1000">
                <a:solidFill>
                  <a:schemeClr val="tx1"/>
                </a:solidFill>
              </a:rPr>
              <a:t> due volte: una con prima r1 e poi r2 e una con prima r2 poi r1..</a:t>
            </a:r>
          </a:p>
        </p:txBody>
      </p:sp>
      <p:sp>
        <p:nvSpPr>
          <p:cNvPr id="1072" name="Rettangolo con angoli arrotondati 1071">
            <a:extLst>
              <a:ext uri="{FF2B5EF4-FFF2-40B4-BE49-F238E27FC236}">
                <a16:creationId xmlns:a16="http://schemas.microsoft.com/office/drawing/2014/main" id="{C753514C-EC17-C5F1-2A6D-7123414BCA04}"/>
              </a:ext>
            </a:extLst>
          </p:cNvPr>
          <p:cNvSpPr/>
          <p:nvPr/>
        </p:nvSpPr>
        <p:spPr>
          <a:xfrm>
            <a:off x="10127299" y="222348"/>
            <a:ext cx="142612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nodo i di r1 e ogni posizione j di r2 chiamo la </a:t>
            </a:r>
            <a:r>
              <a:rPr lang="it-IT" sz="1000" err="1">
                <a:solidFill>
                  <a:schemeClr val="tx1"/>
                </a:solidFill>
              </a:rPr>
              <a:t>pos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081" name="Rettangolo con angoli arrotondati 1080">
            <a:extLst>
              <a:ext uri="{FF2B5EF4-FFF2-40B4-BE49-F238E27FC236}">
                <a16:creationId xmlns:a16="http://schemas.microsoft.com/office/drawing/2014/main" id="{C294FC19-4955-1C79-19E5-171CBC0F60C5}"/>
              </a:ext>
            </a:extLst>
          </p:cNvPr>
          <p:cNvSpPr/>
          <p:nvPr/>
        </p:nvSpPr>
        <p:spPr>
          <a:xfrm>
            <a:off x="10334532" y="2161343"/>
            <a:ext cx="1426124" cy="11949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Rimuovo il nodo i-esimo dalla r1 e lo aggiungo nella j-esima posizione della r2 (facendo scorrere quindi i nodi da j compreso in poi).</a:t>
            </a:r>
          </a:p>
        </p:txBody>
      </p:sp>
      <p:pic>
        <p:nvPicPr>
          <p:cNvPr id="1086" name="Elemento grafico 1085" descr="Freccia linea: curva antioraria con riempimento a tinta unita">
            <a:extLst>
              <a:ext uri="{FF2B5EF4-FFF2-40B4-BE49-F238E27FC236}">
                <a16:creationId xmlns:a16="http://schemas.microsoft.com/office/drawing/2014/main" id="{3255FDD5-B090-002C-7260-DE3AB3B90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151591">
            <a:off x="1995671" y="5294323"/>
            <a:ext cx="511266" cy="566841"/>
          </a:xfrm>
          <a:prstGeom prst="rect">
            <a:avLst/>
          </a:prstGeom>
        </p:spPr>
      </p:pic>
      <p:pic>
        <p:nvPicPr>
          <p:cNvPr id="1088" name="Elemento grafico 1087" descr="Freccia linea: curva antioraria con riempimento a tinta unita">
            <a:extLst>
              <a:ext uri="{FF2B5EF4-FFF2-40B4-BE49-F238E27FC236}">
                <a16:creationId xmlns:a16="http://schemas.microsoft.com/office/drawing/2014/main" id="{D7F41573-D843-C1AD-4B71-29264883B5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9710337" y="1815918"/>
            <a:ext cx="596798" cy="661670"/>
          </a:xfrm>
          <a:prstGeom prst="rect">
            <a:avLst/>
          </a:prstGeom>
        </p:spPr>
      </p:pic>
      <p:pic>
        <p:nvPicPr>
          <p:cNvPr id="1090" name="Elemento grafico 1089" descr="Freccia linea: curva oraria con riempimento a tinta unita">
            <a:extLst>
              <a:ext uri="{FF2B5EF4-FFF2-40B4-BE49-F238E27FC236}">
                <a16:creationId xmlns:a16="http://schemas.microsoft.com/office/drawing/2014/main" id="{A8774BC4-78E8-202C-6533-AE02BB0112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7393553">
            <a:off x="9747010" y="1011610"/>
            <a:ext cx="669677" cy="669677"/>
          </a:xfrm>
          <a:prstGeom prst="rect">
            <a:avLst/>
          </a:prstGeom>
        </p:spPr>
      </p:pic>
      <p:sp>
        <p:nvSpPr>
          <p:cNvPr id="1091" name="Rettangolo con angoli arrotondati 1090">
            <a:extLst>
              <a:ext uri="{FF2B5EF4-FFF2-40B4-BE49-F238E27FC236}">
                <a16:creationId xmlns:a16="http://schemas.microsoft.com/office/drawing/2014/main" id="{A9FF78D5-E621-C1D1-C21C-D1B15D1AF8F9}"/>
              </a:ext>
            </a:extLst>
          </p:cNvPr>
          <p:cNvSpPr/>
          <p:nvPr/>
        </p:nvSpPr>
        <p:spPr>
          <a:xfrm>
            <a:off x="10155921" y="3576800"/>
            <a:ext cx="1699694" cy="9350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Rimuovo il nodo i-esimo dalla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inserendo tutti i nodi prima di i (escluso) e tutti i nodi dopo i (escluso).</a:t>
            </a:r>
          </a:p>
        </p:txBody>
      </p:sp>
      <p:sp>
        <p:nvSpPr>
          <p:cNvPr id="1082" name="Rettangolo con angoli arrotondati 1081">
            <a:extLst>
              <a:ext uri="{FF2B5EF4-FFF2-40B4-BE49-F238E27FC236}">
                <a16:creationId xmlns:a16="http://schemas.microsoft.com/office/drawing/2014/main" id="{A41CDDB7-7A2A-6713-08A4-4B33306593A4}"/>
              </a:ext>
            </a:extLst>
          </p:cNvPr>
          <p:cNvSpPr/>
          <p:nvPr/>
        </p:nvSpPr>
        <p:spPr>
          <a:xfrm>
            <a:off x="10364415" y="5098618"/>
            <a:ext cx="1426124" cy="11949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Aggiungo alla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il nodo </a:t>
            </a:r>
            <a:r>
              <a:rPr lang="it-IT" sz="1000" err="1">
                <a:solidFill>
                  <a:schemeClr val="tx1"/>
                </a:solidFill>
              </a:rPr>
              <a:t>node</a:t>
            </a:r>
            <a:r>
              <a:rPr lang="it-IT" sz="1000">
                <a:solidFill>
                  <a:schemeClr val="tx1"/>
                </a:solidFill>
              </a:rPr>
              <a:t> nella i-esima posizione (facendo scorrere gli elementi dopo).</a:t>
            </a:r>
          </a:p>
        </p:txBody>
      </p:sp>
      <p:pic>
        <p:nvPicPr>
          <p:cNvPr id="1092" name="Elemento grafico 1091" descr="Freccia linea: curva antioraria con riempimento a tinta unita">
            <a:extLst>
              <a:ext uri="{FF2B5EF4-FFF2-40B4-BE49-F238E27FC236}">
                <a16:creationId xmlns:a16="http://schemas.microsoft.com/office/drawing/2014/main" id="{E42A0169-20C9-D138-CA26-53584B5A8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9574292" y="3572683"/>
            <a:ext cx="530694" cy="588381"/>
          </a:xfrm>
          <a:prstGeom prst="rect">
            <a:avLst/>
          </a:prstGeom>
        </p:spPr>
      </p:pic>
      <p:pic>
        <p:nvPicPr>
          <p:cNvPr id="1093" name="Elemento grafico 1092" descr="Freccia linea: curva antioraria con riempimento a tinta unita">
            <a:extLst>
              <a:ext uri="{FF2B5EF4-FFF2-40B4-BE49-F238E27FC236}">
                <a16:creationId xmlns:a16="http://schemas.microsoft.com/office/drawing/2014/main" id="{E39D463B-D46F-9883-E901-4BA151C8B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501218">
            <a:off x="9735483" y="4951863"/>
            <a:ext cx="530694" cy="588381"/>
          </a:xfrm>
          <a:prstGeom prst="rect">
            <a:avLst/>
          </a:prstGeom>
        </p:spPr>
      </p:pic>
      <p:cxnSp>
        <p:nvCxnSpPr>
          <p:cNvPr id="3" name="Connettore diritto 1092">
            <a:extLst>
              <a:ext uri="{FF2B5EF4-FFF2-40B4-BE49-F238E27FC236}">
                <a16:creationId xmlns:a16="http://schemas.microsoft.com/office/drawing/2014/main" id="{254E13E1-280F-FFA1-DBD1-5E4A3EEBA7F8}"/>
              </a:ext>
            </a:extLst>
          </p:cNvPr>
          <p:cNvCxnSpPr>
            <a:cxnSpLocks/>
          </p:cNvCxnSpPr>
          <p:nvPr/>
        </p:nvCxnSpPr>
        <p:spPr>
          <a:xfrm flipV="1">
            <a:off x="4361009" y="3760557"/>
            <a:ext cx="641449" cy="87738"/>
          </a:xfrm>
          <a:prstGeom prst="line">
            <a:avLst/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Connettore 2 1096">
            <a:extLst>
              <a:ext uri="{FF2B5EF4-FFF2-40B4-BE49-F238E27FC236}">
                <a16:creationId xmlns:a16="http://schemas.microsoft.com/office/drawing/2014/main" id="{A19A8167-E6AB-C2F1-A7F5-345A96ABE37A}"/>
              </a:ext>
            </a:extLst>
          </p:cNvPr>
          <p:cNvCxnSpPr>
            <a:cxnSpLocks/>
          </p:cNvCxnSpPr>
          <p:nvPr/>
        </p:nvCxnSpPr>
        <p:spPr>
          <a:xfrm flipH="1">
            <a:off x="7892181" y="3164086"/>
            <a:ext cx="938762" cy="357017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3" name="Connettore curvo 1102">
            <a:extLst>
              <a:ext uri="{FF2B5EF4-FFF2-40B4-BE49-F238E27FC236}">
                <a16:creationId xmlns:a16="http://schemas.microsoft.com/office/drawing/2014/main" id="{B82DF7B5-ED1B-D3BD-D203-5D2305E6FB95}"/>
              </a:ext>
            </a:extLst>
          </p:cNvPr>
          <p:cNvCxnSpPr>
            <a:cxnSpLocks/>
          </p:cNvCxnSpPr>
          <p:nvPr/>
        </p:nvCxnSpPr>
        <p:spPr>
          <a:xfrm rot="5400000">
            <a:off x="6291019" y="3731100"/>
            <a:ext cx="2099435" cy="350327"/>
          </a:xfrm>
          <a:prstGeom prst="curvedConnector3">
            <a:avLst>
              <a:gd name="adj1" fmla="val -579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726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37">
            <a:extLst>
              <a:ext uri="{FF2B5EF4-FFF2-40B4-BE49-F238E27FC236}">
                <a16:creationId xmlns:a16="http://schemas.microsoft.com/office/drawing/2014/main" id="{CDDD2526-7C64-3ED7-FF23-9E68A20F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867" y="654888"/>
            <a:ext cx="521154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String</a:t>
            </a:r>
            <a:r>
              <a:rPr lang="it-IT"/>
              <a:t> relocation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00289D0B-2266-9F3E-5D63-0BA900D39774}"/>
              </a:ext>
            </a:extLst>
          </p:cNvPr>
          <p:cNvSpPr txBox="1">
            <a:spLocks/>
          </p:cNvSpPr>
          <p:nvPr/>
        </p:nvSpPr>
        <p:spPr>
          <a:xfrm>
            <a:off x="125827" y="-166669"/>
            <a:ext cx="354193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>
                <a:solidFill>
                  <a:srgbClr val="B8C0B0"/>
                </a:solidFill>
              </a:rPr>
              <a:t>Inter-</a:t>
            </a:r>
            <a:r>
              <a:rPr lang="it-IT" sz="2000" err="1">
                <a:solidFill>
                  <a:srgbClr val="B8C0B0"/>
                </a:solidFill>
              </a:rPr>
              <a:t>route</a:t>
            </a:r>
            <a:endParaRPr lang="it-IT" sz="2000">
              <a:solidFill>
                <a:srgbClr val="C6AEA3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D33197F-EC6F-918F-4DC1-F518E2CB9138}"/>
              </a:ext>
            </a:extLst>
          </p:cNvPr>
          <p:cNvCxnSpPr/>
          <p:nvPr/>
        </p:nvCxnSpPr>
        <p:spPr>
          <a:xfrm>
            <a:off x="0" y="6335162"/>
            <a:ext cx="12192000" cy="0"/>
          </a:xfrm>
          <a:prstGeom prst="line">
            <a:avLst/>
          </a:prstGeom>
          <a:ln w="76200">
            <a:solidFill>
              <a:srgbClr val="C2B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wnload Push Pushing Move Royalty-Free Vector Graphic - Pixabay">
            <a:extLst>
              <a:ext uri="{FF2B5EF4-FFF2-40B4-BE49-F238E27FC236}">
                <a16:creationId xmlns:a16="http://schemas.microsoft.com/office/drawing/2014/main" id="{3FDD2113-568F-4813-06FE-DD9A25AD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117" y="637096"/>
            <a:ext cx="698750" cy="68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CasellaDiTesto 1053">
            <a:extLst>
              <a:ext uri="{FF2B5EF4-FFF2-40B4-BE49-F238E27FC236}">
                <a16:creationId xmlns:a16="http://schemas.microsoft.com/office/drawing/2014/main" id="{2C554ABE-010C-BB28-E8EB-F16693A3C868}"/>
              </a:ext>
            </a:extLst>
          </p:cNvPr>
          <p:cNvSpPr txBox="1"/>
          <p:nvPr/>
        </p:nvSpPr>
        <p:spPr>
          <a:xfrm>
            <a:off x="586914" y="993216"/>
            <a:ext cx="307286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Esempio: 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Autista,1,2,Unife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it-IT" sz="1200"/>
              <a:t>Autista’,3,4,5,Unife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parto spostando i nodi di R1 e mettendoli in R2: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A’1345U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A’3145U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A’3415U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A’3451U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A’2345U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A’3245U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A’3425U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A’3452U</a:t>
            </a:r>
          </a:p>
          <a:p>
            <a:pPr>
              <a:spcBef>
                <a:spcPts val="1200"/>
              </a:spcBef>
            </a:pPr>
            <a:r>
              <a:rPr lang="it-IT" sz="1200"/>
              <a:t>passo a spostare i nodi di R2 e mettendoli in R1: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A312U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A132U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A123U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A’45U</a:t>
            </a:r>
          </a:p>
        </p:txBody>
      </p:sp>
      <p:sp>
        <p:nvSpPr>
          <p:cNvPr id="1056" name="CasellaDiTesto 1055">
            <a:extLst>
              <a:ext uri="{FF2B5EF4-FFF2-40B4-BE49-F238E27FC236}">
                <a16:creationId xmlns:a16="http://schemas.microsoft.com/office/drawing/2014/main" id="{B09B1271-801F-0C10-BA5C-7C3203E74DCC}"/>
              </a:ext>
            </a:extLst>
          </p:cNvPr>
          <p:cNvSpPr txBox="1"/>
          <p:nvPr/>
        </p:nvSpPr>
        <p:spPr>
          <a:xfrm>
            <a:off x="4308517" y="1986386"/>
            <a:ext cx="2161406" cy="19697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A412U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A142U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A124U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A’35U</a:t>
            </a:r>
          </a:p>
          <a:p>
            <a:pPr rtl="0"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A512U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A152U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A’34U</a:t>
            </a:r>
          </a:p>
          <a:p>
            <a:pPr>
              <a:spcBef>
                <a:spcPts val="1200"/>
              </a:spcBef>
            </a:pPr>
            <a:r>
              <a:rPr lang="it-IT" sz="1200"/>
              <a:t>R1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A125U ; R2 </a:t>
            </a:r>
            <a:r>
              <a:rPr lang="it-IT" sz="1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it-IT" sz="1200"/>
              <a:t>A’34U</a:t>
            </a:r>
          </a:p>
        </p:txBody>
      </p:sp>
      <p:cxnSp>
        <p:nvCxnSpPr>
          <p:cNvPr id="1060" name="Connettore diritto 1059">
            <a:extLst>
              <a:ext uri="{FF2B5EF4-FFF2-40B4-BE49-F238E27FC236}">
                <a16:creationId xmlns:a16="http://schemas.microsoft.com/office/drawing/2014/main" id="{BBF75106-4830-D940-4666-E300F5D1481A}"/>
              </a:ext>
            </a:extLst>
          </p:cNvPr>
          <p:cNvCxnSpPr>
            <a:cxnSpLocks/>
          </p:cNvCxnSpPr>
          <p:nvPr/>
        </p:nvCxnSpPr>
        <p:spPr>
          <a:xfrm>
            <a:off x="586913" y="1580586"/>
            <a:ext cx="1631853" cy="0"/>
          </a:xfrm>
          <a:prstGeom prst="line">
            <a:avLst/>
          </a:prstGeom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61" name="Connettore diritto 1060">
            <a:extLst>
              <a:ext uri="{FF2B5EF4-FFF2-40B4-BE49-F238E27FC236}">
                <a16:creationId xmlns:a16="http://schemas.microsoft.com/office/drawing/2014/main" id="{B564BD4A-465E-15CD-2B0E-1C5622124717}"/>
              </a:ext>
            </a:extLst>
          </p:cNvPr>
          <p:cNvCxnSpPr>
            <a:cxnSpLocks/>
          </p:cNvCxnSpPr>
          <p:nvPr/>
        </p:nvCxnSpPr>
        <p:spPr>
          <a:xfrm>
            <a:off x="586912" y="1928511"/>
            <a:ext cx="163185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uppo 2">
            <a:extLst>
              <a:ext uri="{FF2B5EF4-FFF2-40B4-BE49-F238E27FC236}">
                <a16:creationId xmlns:a16="http://schemas.microsoft.com/office/drawing/2014/main" id="{6526277F-4731-6075-C002-05267988732E}"/>
              </a:ext>
            </a:extLst>
          </p:cNvPr>
          <p:cNvGrpSpPr/>
          <p:nvPr/>
        </p:nvGrpSpPr>
        <p:grpSpPr>
          <a:xfrm>
            <a:off x="6479949" y="2195302"/>
            <a:ext cx="5286312" cy="2763339"/>
            <a:chOff x="7595431" y="3897280"/>
            <a:chExt cx="4066613" cy="2095549"/>
          </a:xfrm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7EDE9A23-95E2-19D2-05EA-F1BFAE164231}"/>
                </a:ext>
              </a:extLst>
            </p:cNvPr>
            <p:cNvSpPr/>
            <p:nvPr/>
          </p:nvSpPr>
          <p:spPr>
            <a:xfrm>
              <a:off x="8025504" y="391689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46" name="Ovale 45">
              <a:extLst>
                <a:ext uri="{FF2B5EF4-FFF2-40B4-BE49-F238E27FC236}">
                  <a16:creationId xmlns:a16="http://schemas.microsoft.com/office/drawing/2014/main" id="{89421970-EF85-703F-EF4F-DFB321558960}"/>
                </a:ext>
              </a:extLst>
            </p:cNvPr>
            <p:cNvSpPr/>
            <p:nvPr/>
          </p:nvSpPr>
          <p:spPr>
            <a:xfrm>
              <a:off x="8846025" y="3913646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C1D5C667-C043-E172-F62D-60652B83CB13}"/>
                </a:ext>
              </a:extLst>
            </p:cNvPr>
            <p:cNvSpPr/>
            <p:nvPr/>
          </p:nvSpPr>
          <p:spPr>
            <a:xfrm>
              <a:off x="8879925" y="4443898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8" name="Ovale 47">
              <a:extLst>
                <a:ext uri="{FF2B5EF4-FFF2-40B4-BE49-F238E27FC236}">
                  <a16:creationId xmlns:a16="http://schemas.microsoft.com/office/drawing/2014/main" id="{0A80386B-4225-E4A5-CF80-803DFD4EF4EA}"/>
                </a:ext>
              </a:extLst>
            </p:cNvPr>
            <p:cNvSpPr/>
            <p:nvPr/>
          </p:nvSpPr>
          <p:spPr>
            <a:xfrm>
              <a:off x="9664475" y="3916899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032F776D-3FF0-4C67-7C0F-5ECB5D3CDFD0}"/>
                </a:ext>
              </a:extLst>
            </p:cNvPr>
            <p:cNvCxnSpPr>
              <a:cxnSpLocks/>
              <a:stCxn id="51" idx="6"/>
              <a:endCxn id="54" idx="2"/>
            </p:cNvCxnSpPr>
            <p:nvPr/>
          </p:nvCxnSpPr>
          <p:spPr>
            <a:xfrm>
              <a:off x="10110852" y="4594069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diritto 49">
              <a:extLst>
                <a:ext uri="{FF2B5EF4-FFF2-40B4-BE49-F238E27FC236}">
                  <a16:creationId xmlns:a16="http://schemas.microsoft.com/office/drawing/2014/main" id="{2E6E0720-EA4B-93DA-5020-BE3399694F3F}"/>
                </a:ext>
              </a:extLst>
            </p:cNvPr>
            <p:cNvCxnSpPr>
              <a:cxnSpLocks/>
            </p:cNvCxnSpPr>
            <p:nvPr/>
          </p:nvCxnSpPr>
          <p:spPr>
            <a:xfrm>
              <a:off x="8344616" y="406982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1" name="Ovale 50">
              <a:extLst>
                <a:ext uri="{FF2B5EF4-FFF2-40B4-BE49-F238E27FC236}">
                  <a16:creationId xmlns:a16="http://schemas.microsoft.com/office/drawing/2014/main" id="{0F162CBD-4CAD-23CC-153A-FCF3A8E72BC8}"/>
                </a:ext>
              </a:extLst>
            </p:cNvPr>
            <p:cNvSpPr/>
            <p:nvPr/>
          </p:nvSpPr>
          <p:spPr>
            <a:xfrm>
              <a:off x="9791741" y="443789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52" name="Ovale 51">
              <a:extLst>
                <a:ext uri="{FF2B5EF4-FFF2-40B4-BE49-F238E27FC236}">
                  <a16:creationId xmlns:a16="http://schemas.microsoft.com/office/drawing/2014/main" id="{7223EB05-038A-DF1D-D983-93690C68D0AA}"/>
                </a:ext>
              </a:extLst>
            </p:cNvPr>
            <p:cNvSpPr/>
            <p:nvPr/>
          </p:nvSpPr>
          <p:spPr>
            <a:xfrm>
              <a:off x="8023517" y="4465112"/>
              <a:ext cx="466841" cy="32579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53" name="Ovale 52">
              <a:extLst>
                <a:ext uri="{FF2B5EF4-FFF2-40B4-BE49-F238E27FC236}">
                  <a16:creationId xmlns:a16="http://schemas.microsoft.com/office/drawing/2014/main" id="{75FD5D15-B85B-7482-4642-33400AEC7A7B}"/>
                </a:ext>
              </a:extLst>
            </p:cNvPr>
            <p:cNvSpPr/>
            <p:nvPr/>
          </p:nvSpPr>
          <p:spPr>
            <a:xfrm>
              <a:off x="11208268" y="4443898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80C31866-5070-E03F-D2C0-25B8F2210B1B}"/>
                </a:ext>
              </a:extLst>
            </p:cNvPr>
            <p:cNvSpPr/>
            <p:nvPr/>
          </p:nvSpPr>
          <p:spPr>
            <a:xfrm>
              <a:off x="10501917" y="4437891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55" name="Connettore diritto 54">
              <a:extLst>
                <a:ext uri="{FF2B5EF4-FFF2-40B4-BE49-F238E27FC236}">
                  <a16:creationId xmlns:a16="http://schemas.microsoft.com/office/drawing/2014/main" id="{24B75654-123F-DAD0-0CB8-B7C3C784453A}"/>
                </a:ext>
              </a:extLst>
            </p:cNvPr>
            <p:cNvCxnSpPr>
              <a:cxnSpLocks/>
            </p:cNvCxnSpPr>
            <p:nvPr/>
          </p:nvCxnSpPr>
          <p:spPr>
            <a:xfrm>
              <a:off x="9161056" y="406982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6" name="Connettore diritto 55">
              <a:extLst>
                <a:ext uri="{FF2B5EF4-FFF2-40B4-BE49-F238E27FC236}">
                  <a16:creationId xmlns:a16="http://schemas.microsoft.com/office/drawing/2014/main" id="{1A9E1F1B-5E22-1672-714A-ACF437D3D200}"/>
                </a:ext>
              </a:extLst>
            </p:cNvPr>
            <p:cNvCxnSpPr>
              <a:cxnSpLocks/>
              <a:stCxn id="54" idx="6"/>
            </p:cNvCxnSpPr>
            <p:nvPr/>
          </p:nvCxnSpPr>
          <p:spPr>
            <a:xfrm flipV="1">
              <a:off x="10821028" y="4590529"/>
              <a:ext cx="387240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diritto 56">
              <a:extLst>
                <a:ext uri="{FF2B5EF4-FFF2-40B4-BE49-F238E27FC236}">
                  <a16:creationId xmlns:a16="http://schemas.microsoft.com/office/drawing/2014/main" id="{24935538-049D-5C36-5B84-1BF85CAC2F86}"/>
                </a:ext>
              </a:extLst>
            </p:cNvPr>
            <p:cNvCxnSpPr>
              <a:cxnSpLocks/>
              <a:endCxn id="51" idx="2"/>
            </p:cNvCxnSpPr>
            <p:nvPr/>
          </p:nvCxnSpPr>
          <p:spPr>
            <a:xfrm>
              <a:off x="9188391" y="4590529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diritto 57">
              <a:extLst>
                <a:ext uri="{FF2B5EF4-FFF2-40B4-BE49-F238E27FC236}">
                  <a16:creationId xmlns:a16="http://schemas.microsoft.com/office/drawing/2014/main" id="{180C1CF8-0F4C-EB1B-6D54-0ED298B95DD8}"/>
                </a:ext>
              </a:extLst>
            </p:cNvPr>
            <p:cNvCxnSpPr>
              <a:cxnSpLocks/>
            </p:cNvCxnSpPr>
            <p:nvPr/>
          </p:nvCxnSpPr>
          <p:spPr>
            <a:xfrm>
              <a:off x="8293463" y="4601576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asellaDiTesto 59">
              <a:extLst>
                <a:ext uri="{FF2B5EF4-FFF2-40B4-BE49-F238E27FC236}">
                  <a16:creationId xmlns:a16="http://schemas.microsoft.com/office/drawing/2014/main" id="{F7725301-2F2A-A94E-AB06-38C442F18FAB}"/>
                </a:ext>
              </a:extLst>
            </p:cNvPr>
            <p:cNvSpPr txBox="1"/>
            <p:nvPr/>
          </p:nvSpPr>
          <p:spPr>
            <a:xfrm>
              <a:off x="7630781" y="3918898"/>
              <a:ext cx="4630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61" name="CasellaDiTesto 60">
              <a:extLst>
                <a:ext uri="{FF2B5EF4-FFF2-40B4-BE49-F238E27FC236}">
                  <a16:creationId xmlns:a16="http://schemas.microsoft.com/office/drawing/2014/main" id="{11F07E0B-D89D-0C2C-CBE4-3991F1197F7B}"/>
                </a:ext>
              </a:extLst>
            </p:cNvPr>
            <p:cNvSpPr txBox="1"/>
            <p:nvPr/>
          </p:nvSpPr>
          <p:spPr>
            <a:xfrm>
              <a:off x="7595431" y="4471547"/>
              <a:ext cx="4983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63" name="Ovale 62">
              <a:extLst>
                <a:ext uri="{FF2B5EF4-FFF2-40B4-BE49-F238E27FC236}">
                  <a16:creationId xmlns:a16="http://schemas.microsoft.com/office/drawing/2014/main" id="{F60F8693-A452-85AC-8ADC-9BA87265C42A}"/>
                </a:ext>
              </a:extLst>
            </p:cNvPr>
            <p:cNvSpPr/>
            <p:nvPr/>
          </p:nvSpPr>
          <p:spPr>
            <a:xfrm>
              <a:off x="10471623" y="3897280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027" name="Connettore diritto 1026">
              <a:extLst>
                <a:ext uri="{FF2B5EF4-FFF2-40B4-BE49-F238E27FC236}">
                  <a16:creationId xmlns:a16="http://schemas.microsoft.com/office/drawing/2014/main" id="{C23FDE96-9641-CF5D-F37B-B000A75844A5}"/>
                </a:ext>
              </a:extLst>
            </p:cNvPr>
            <p:cNvCxnSpPr>
              <a:cxnSpLocks/>
            </p:cNvCxnSpPr>
            <p:nvPr/>
          </p:nvCxnSpPr>
          <p:spPr>
            <a:xfrm>
              <a:off x="9970484" y="4068659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029" name="Ovale 1028">
              <a:extLst>
                <a:ext uri="{FF2B5EF4-FFF2-40B4-BE49-F238E27FC236}">
                  <a16:creationId xmlns:a16="http://schemas.microsoft.com/office/drawing/2014/main" id="{82E4CA65-DBC1-622C-3AED-8BF8EB98C6F7}"/>
                </a:ext>
              </a:extLst>
            </p:cNvPr>
            <p:cNvSpPr/>
            <p:nvPr/>
          </p:nvSpPr>
          <p:spPr>
            <a:xfrm>
              <a:off x="8034358" y="5095164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030" name="Ovale 1029">
              <a:extLst>
                <a:ext uri="{FF2B5EF4-FFF2-40B4-BE49-F238E27FC236}">
                  <a16:creationId xmlns:a16="http://schemas.microsoft.com/office/drawing/2014/main" id="{A4C9E212-5172-09E3-37C8-1B39E90F0E99}"/>
                </a:ext>
              </a:extLst>
            </p:cNvPr>
            <p:cNvSpPr/>
            <p:nvPr/>
          </p:nvSpPr>
          <p:spPr>
            <a:xfrm>
              <a:off x="8854878" y="5091911"/>
              <a:ext cx="31503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40176D76-5AB1-6E80-AB87-D79352308E03}"/>
                </a:ext>
              </a:extLst>
            </p:cNvPr>
            <p:cNvSpPr/>
            <p:nvPr/>
          </p:nvSpPr>
          <p:spPr>
            <a:xfrm>
              <a:off x="8888778" y="5622163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FD65DB7E-C1B9-C20F-3097-9E6C09F909AD}"/>
                </a:ext>
              </a:extLst>
            </p:cNvPr>
            <p:cNvSpPr/>
            <p:nvPr/>
          </p:nvSpPr>
          <p:spPr>
            <a:xfrm>
              <a:off x="9673328" y="5095164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033" name="Connettore diritto 1032">
              <a:extLst>
                <a:ext uri="{FF2B5EF4-FFF2-40B4-BE49-F238E27FC236}">
                  <a16:creationId xmlns:a16="http://schemas.microsoft.com/office/drawing/2014/main" id="{496911B9-6FE8-D27C-641E-56730778CBA1}"/>
                </a:ext>
              </a:extLst>
            </p:cNvPr>
            <p:cNvCxnSpPr>
              <a:cxnSpLocks/>
              <a:stCxn id="1035" idx="6"/>
              <a:endCxn id="1038" idx="2"/>
            </p:cNvCxnSpPr>
            <p:nvPr/>
          </p:nvCxnSpPr>
          <p:spPr>
            <a:xfrm>
              <a:off x="10119705" y="5772333"/>
              <a:ext cx="3910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Connettore diritto 1033">
              <a:extLst>
                <a:ext uri="{FF2B5EF4-FFF2-40B4-BE49-F238E27FC236}">
                  <a16:creationId xmlns:a16="http://schemas.microsoft.com/office/drawing/2014/main" id="{F5930F16-752C-9194-C110-61B8FB640C9B}"/>
                </a:ext>
              </a:extLst>
            </p:cNvPr>
            <p:cNvCxnSpPr>
              <a:cxnSpLocks/>
            </p:cNvCxnSpPr>
            <p:nvPr/>
          </p:nvCxnSpPr>
          <p:spPr>
            <a:xfrm>
              <a:off x="8353469" y="5248089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035" name="Ovale 1034">
              <a:extLst>
                <a:ext uri="{FF2B5EF4-FFF2-40B4-BE49-F238E27FC236}">
                  <a16:creationId xmlns:a16="http://schemas.microsoft.com/office/drawing/2014/main" id="{073DE69E-A458-533C-85F4-797BA736DA2E}"/>
                </a:ext>
              </a:extLst>
            </p:cNvPr>
            <p:cNvSpPr/>
            <p:nvPr/>
          </p:nvSpPr>
          <p:spPr>
            <a:xfrm>
              <a:off x="9800594" y="5616155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036" name="Ovale 1035">
              <a:extLst>
                <a:ext uri="{FF2B5EF4-FFF2-40B4-BE49-F238E27FC236}">
                  <a16:creationId xmlns:a16="http://schemas.microsoft.com/office/drawing/2014/main" id="{6B6F2F9F-A2D0-69FA-3A43-858ED0F69841}"/>
                </a:ext>
              </a:extLst>
            </p:cNvPr>
            <p:cNvSpPr/>
            <p:nvPr/>
          </p:nvSpPr>
          <p:spPr>
            <a:xfrm>
              <a:off x="8032371" y="5610986"/>
              <a:ext cx="471872" cy="358188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400" b="1">
                  <a:solidFill>
                    <a:schemeClr val="tx1"/>
                  </a:solidFill>
                </a:rPr>
                <a:t>A’</a:t>
              </a:r>
            </a:p>
          </p:txBody>
        </p:sp>
        <p:sp>
          <p:nvSpPr>
            <p:cNvPr id="1038" name="Ovale 1037">
              <a:extLst>
                <a:ext uri="{FF2B5EF4-FFF2-40B4-BE49-F238E27FC236}">
                  <a16:creationId xmlns:a16="http://schemas.microsoft.com/office/drawing/2014/main" id="{DFA9499F-0E16-4D2B-29AA-2B38F77DF24A}"/>
                </a:ext>
              </a:extLst>
            </p:cNvPr>
            <p:cNvSpPr/>
            <p:nvPr/>
          </p:nvSpPr>
          <p:spPr>
            <a:xfrm>
              <a:off x="10510770" y="5616155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039" name="Connettore diritto 1038">
              <a:extLst>
                <a:ext uri="{FF2B5EF4-FFF2-40B4-BE49-F238E27FC236}">
                  <a16:creationId xmlns:a16="http://schemas.microsoft.com/office/drawing/2014/main" id="{7784C51D-3F37-5F18-71BB-99BADB432BF1}"/>
                </a:ext>
              </a:extLst>
            </p:cNvPr>
            <p:cNvCxnSpPr>
              <a:cxnSpLocks/>
            </p:cNvCxnSpPr>
            <p:nvPr/>
          </p:nvCxnSpPr>
          <p:spPr>
            <a:xfrm>
              <a:off x="9169909" y="5248089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41" name="Connettore diritto 1040">
              <a:extLst>
                <a:ext uri="{FF2B5EF4-FFF2-40B4-BE49-F238E27FC236}">
                  <a16:creationId xmlns:a16="http://schemas.microsoft.com/office/drawing/2014/main" id="{8B3359D9-F2AC-BDD9-68A9-2C148607E5D1}"/>
                </a:ext>
              </a:extLst>
            </p:cNvPr>
            <p:cNvCxnSpPr>
              <a:cxnSpLocks/>
              <a:endCxn id="1035" idx="2"/>
            </p:cNvCxnSpPr>
            <p:nvPr/>
          </p:nvCxnSpPr>
          <p:spPr>
            <a:xfrm>
              <a:off x="9197245" y="5768794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Connettore diritto 1041">
              <a:extLst>
                <a:ext uri="{FF2B5EF4-FFF2-40B4-BE49-F238E27FC236}">
                  <a16:creationId xmlns:a16="http://schemas.microsoft.com/office/drawing/2014/main" id="{C5EF5406-FF9D-3852-2319-F6966E4F72AF}"/>
                </a:ext>
              </a:extLst>
            </p:cNvPr>
            <p:cNvCxnSpPr>
              <a:cxnSpLocks/>
            </p:cNvCxnSpPr>
            <p:nvPr/>
          </p:nvCxnSpPr>
          <p:spPr>
            <a:xfrm>
              <a:off x="8302316" y="5779841"/>
              <a:ext cx="603349" cy="353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3" name="CasellaDiTesto 1042">
              <a:extLst>
                <a:ext uri="{FF2B5EF4-FFF2-40B4-BE49-F238E27FC236}">
                  <a16:creationId xmlns:a16="http://schemas.microsoft.com/office/drawing/2014/main" id="{253DFBFC-2D67-6917-FAB2-BABD7E7D0923}"/>
                </a:ext>
              </a:extLst>
            </p:cNvPr>
            <p:cNvSpPr txBox="1"/>
            <p:nvPr/>
          </p:nvSpPr>
          <p:spPr>
            <a:xfrm>
              <a:off x="7638867" y="5096498"/>
              <a:ext cx="4718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R1</a:t>
              </a:r>
            </a:p>
          </p:txBody>
        </p:sp>
        <p:sp>
          <p:nvSpPr>
            <p:cNvPr id="1044" name="CasellaDiTesto 1043">
              <a:extLst>
                <a:ext uri="{FF2B5EF4-FFF2-40B4-BE49-F238E27FC236}">
                  <a16:creationId xmlns:a16="http://schemas.microsoft.com/office/drawing/2014/main" id="{98FCDF08-654C-1D25-3BF3-F5ACAF855DE5}"/>
                </a:ext>
              </a:extLst>
            </p:cNvPr>
            <p:cNvSpPr txBox="1"/>
            <p:nvPr/>
          </p:nvSpPr>
          <p:spPr>
            <a:xfrm>
              <a:off x="7615377" y="5623497"/>
              <a:ext cx="5148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/>
                <a:t>R2</a:t>
              </a:r>
            </a:p>
          </p:txBody>
        </p:sp>
        <p:sp>
          <p:nvSpPr>
            <p:cNvPr id="1046" name="Ovale 1045">
              <a:extLst>
                <a:ext uri="{FF2B5EF4-FFF2-40B4-BE49-F238E27FC236}">
                  <a16:creationId xmlns:a16="http://schemas.microsoft.com/office/drawing/2014/main" id="{46F02203-2C84-9938-F5F0-1259BE191D34}"/>
                </a:ext>
              </a:extLst>
            </p:cNvPr>
            <p:cNvSpPr/>
            <p:nvPr/>
          </p:nvSpPr>
          <p:spPr>
            <a:xfrm>
              <a:off x="10480476" y="5075544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047" name="Ovale 1046">
              <a:extLst>
                <a:ext uri="{FF2B5EF4-FFF2-40B4-BE49-F238E27FC236}">
                  <a16:creationId xmlns:a16="http://schemas.microsoft.com/office/drawing/2014/main" id="{86D8A251-25D5-DAA6-9CF4-4D0D17C51B1F}"/>
                </a:ext>
              </a:extLst>
            </p:cNvPr>
            <p:cNvSpPr/>
            <p:nvPr/>
          </p:nvSpPr>
          <p:spPr>
            <a:xfrm>
              <a:off x="11342933" y="5069242"/>
              <a:ext cx="319111" cy="312356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>
                  <a:solidFill>
                    <a:schemeClr val="tx1"/>
                  </a:solidFill>
                </a:rPr>
                <a:t>U</a:t>
              </a:r>
            </a:p>
          </p:txBody>
        </p:sp>
        <p:cxnSp>
          <p:nvCxnSpPr>
            <p:cNvPr id="1048" name="Connettore diritto 1047">
              <a:extLst>
                <a:ext uri="{FF2B5EF4-FFF2-40B4-BE49-F238E27FC236}">
                  <a16:creationId xmlns:a16="http://schemas.microsoft.com/office/drawing/2014/main" id="{8129B317-0E3C-DC7F-8BC5-47F9386BF693}"/>
                </a:ext>
              </a:extLst>
            </p:cNvPr>
            <p:cNvCxnSpPr>
              <a:cxnSpLocks/>
            </p:cNvCxnSpPr>
            <p:nvPr/>
          </p:nvCxnSpPr>
          <p:spPr>
            <a:xfrm>
              <a:off x="10817203" y="523868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49" name="Connettore diritto 1048">
              <a:extLst>
                <a:ext uri="{FF2B5EF4-FFF2-40B4-BE49-F238E27FC236}">
                  <a16:creationId xmlns:a16="http://schemas.microsoft.com/office/drawing/2014/main" id="{B3B610C2-9437-70CC-75D4-B1E6D7C7811F}"/>
                </a:ext>
              </a:extLst>
            </p:cNvPr>
            <p:cNvCxnSpPr>
              <a:cxnSpLocks/>
            </p:cNvCxnSpPr>
            <p:nvPr/>
          </p:nvCxnSpPr>
          <p:spPr>
            <a:xfrm>
              <a:off x="9979337" y="5246924"/>
              <a:ext cx="516309" cy="0"/>
            </a:xfrm>
            <a:prstGeom prst="line">
              <a:avLst/>
            </a:prstGeom>
            <a:ln w="28575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051" name="Doppia parentesi quadra 1050">
              <a:extLst>
                <a:ext uri="{FF2B5EF4-FFF2-40B4-BE49-F238E27FC236}">
                  <a16:creationId xmlns:a16="http://schemas.microsoft.com/office/drawing/2014/main" id="{9EA7C719-9713-34AF-A54F-F54F7B73EE84}"/>
                </a:ext>
              </a:extLst>
            </p:cNvPr>
            <p:cNvSpPr/>
            <p:nvPr/>
          </p:nvSpPr>
          <p:spPr>
            <a:xfrm rot="5400000">
              <a:off x="10443657" y="4482685"/>
              <a:ext cx="461129" cy="249156"/>
            </a:xfrm>
            <a:prstGeom prst="bracketPair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063" name="Connettore 2 1062">
              <a:extLst>
                <a:ext uri="{FF2B5EF4-FFF2-40B4-BE49-F238E27FC236}">
                  <a16:creationId xmlns:a16="http://schemas.microsoft.com/office/drawing/2014/main" id="{0CB07720-D3E0-43D5-58BA-BA6A6651AC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11310" y="4164989"/>
              <a:ext cx="1002944" cy="3481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57" name="Connettore 2 1056">
            <a:extLst>
              <a:ext uri="{FF2B5EF4-FFF2-40B4-BE49-F238E27FC236}">
                <a16:creationId xmlns:a16="http://schemas.microsoft.com/office/drawing/2014/main" id="{19187379-4EBC-FE5E-6001-86DCD53FBFF3}"/>
              </a:ext>
            </a:extLst>
          </p:cNvPr>
          <p:cNvCxnSpPr/>
          <p:nvPr/>
        </p:nvCxnSpPr>
        <p:spPr>
          <a:xfrm>
            <a:off x="4700712" y="1681316"/>
            <a:ext cx="0" cy="181368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Connettore diritto 1061">
            <a:extLst>
              <a:ext uri="{FF2B5EF4-FFF2-40B4-BE49-F238E27FC236}">
                <a16:creationId xmlns:a16="http://schemas.microsoft.com/office/drawing/2014/main" id="{BFEE8ED8-9402-2A03-A8F5-736DA3D2CCC3}"/>
              </a:ext>
            </a:extLst>
          </p:cNvPr>
          <p:cNvCxnSpPr>
            <a:cxnSpLocks/>
          </p:cNvCxnSpPr>
          <p:nvPr/>
        </p:nvCxnSpPr>
        <p:spPr>
          <a:xfrm flipH="1">
            <a:off x="3988827" y="1681316"/>
            <a:ext cx="711885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Connettore diritto 1064">
            <a:extLst>
              <a:ext uri="{FF2B5EF4-FFF2-40B4-BE49-F238E27FC236}">
                <a16:creationId xmlns:a16="http://schemas.microsoft.com/office/drawing/2014/main" id="{9FD70B27-B732-86CA-47C3-2405F4F0DA00}"/>
              </a:ext>
            </a:extLst>
          </p:cNvPr>
          <p:cNvCxnSpPr>
            <a:cxnSpLocks/>
          </p:cNvCxnSpPr>
          <p:nvPr/>
        </p:nvCxnSpPr>
        <p:spPr>
          <a:xfrm flipH="1" flipV="1">
            <a:off x="3988827" y="1681316"/>
            <a:ext cx="34977" cy="5061299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Connettore diritto 1065">
            <a:extLst>
              <a:ext uri="{FF2B5EF4-FFF2-40B4-BE49-F238E27FC236}">
                <a16:creationId xmlns:a16="http://schemas.microsoft.com/office/drawing/2014/main" id="{295D0B0D-0E70-43C1-0572-5E74A5C69397}"/>
              </a:ext>
            </a:extLst>
          </p:cNvPr>
          <p:cNvCxnSpPr>
            <a:cxnSpLocks/>
          </p:cNvCxnSpPr>
          <p:nvPr/>
        </p:nvCxnSpPr>
        <p:spPr>
          <a:xfrm>
            <a:off x="4319711" y="3576957"/>
            <a:ext cx="191134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Connettore diritto 1066">
            <a:extLst>
              <a:ext uri="{FF2B5EF4-FFF2-40B4-BE49-F238E27FC236}">
                <a16:creationId xmlns:a16="http://schemas.microsoft.com/office/drawing/2014/main" id="{9BB1844A-45D7-3195-5FD9-BB14F0D94E4B}"/>
              </a:ext>
            </a:extLst>
          </p:cNvPr>
          <p:cNvCxnSpPr>
            <a:cxnSpLocks/>
          </p:cNvCxnSpPr>
          <p:nvPr/>
        </p:nvCxnSpPr>
        <p:spPr>
          <a:xfrm flipH="1">
            <a:off x="1864248" y="6736108"/>
            <a:ext cx="2159556" cy="0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D3F5737C-C722-5B4B-C914-241790B0CB66}"/>
              </a:ext>
            </a:extLst>
          </p:cNvPr>
          <p:cNvCxnSpPr>
            <a:cxnSpLocks/>
          </p:cNvCxnSpPr>
          <p:nvPr/>
        </p:nvCxnSpPr>
        <p:spPr>
          <a:xfrm flipV="1">
            <a:off x="1864248" y="6469626"/>
            <a:ext cx="0" cy="266482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993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45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7958609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Elemento grafico 3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C89E25A9-5247-7886-E7AD-E7D371862C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3738205">
            <a:off x="4072765" y="578759"/>
            <a:ext cx="914400" cy="914400"/>
          </a:xfrm>
          <a:prstGeom prst="rect">
            <a:avLst/>
          </a:prstGeom>
        </p:spPr>
      </p:pic>
      <p:pic>
        <p:nvPicPr>
          <p:cNvPr id="13" name="Immagine 12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11BD4E6B-06E1-4A92-8C71-40F8DC08EC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1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5ECE616B-CB22-0879-3AA9-5452E18A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9" y="82296"/>
            <a:ext cx="10515600" cy="676656"/>
          </a:xfrm>
        </p:spPr>
        <p:txBody>
          <a:bodyPr/>
          <a:lstStyle/>
          <a:p>
            <a:r>
              <a:rPr lang="it-IT"/>
              <a:t>Merge single </a:t>
            </a:r>
            <a:r>
              <a:rPr lang="it-IT" err="1"/>
              <a:t>nodes</a:t>
            </a:r>
            <a:endParaRPr lang="it-IT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46</a:t>
            </a:fld>
            <a:endParaRPr lang="it-IT" noProof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31D3381-E90D-2EF2-94C5-AF9AE8989534}"/>
              </a:ext>
            </a:extLst>
          </p:cNvPr>
          <p:cNvSpPr txBox="1"/>
          <p:nvPr/>
        </p:nvSpPr>
        <p:spPr>
          <a:xfrm>
            <a:off x="261211" y="1109768"/>
            <a:ext cx="6116320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err="1"/>
              <a:t>def</a:t>
            </a:r>
            <a:r>
              <a:rPr lang="it-IT" sz="1100"/>
              <a:t> </a:t>
            </a:r>
            <a:r>
              <a:rPr lang="it-IT" sz="1100" err="1"/>
              <a:t>merge_single_nodes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, </a:t>
            </a:r>
            <a:r>
              <a:rPr lang="it-IT" sz="1100" err="1"/>
              <a:t>solo_route_list</a:t>
            </a:r>
            <a:r>
              <a:rPr lang="it-IT" sz="1100"/>
              <a:t>):</a:t>
            </a:r>
          </a:p>
          <a:p>
            <a:r>
              <a:rPr lang="it-IT" sz="1100"/>
              <a:t>    soluzioni=[]</a:t>
            </a:r>
          </a:p>
          <a:p>
            <a:r>
              <a:rPr lang="it-IT" sz="1100"/>
              <a:t>    </a:t>
            </a:r>
            <a:r>
              <a:rPr lang="it-IT" sz="1100" err="1"/>
              <a:t>soluzioni.append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new_current_solution</a:t>
            </a:r>
            <a:r>
              <a:rPr lang="it-IT" sz="1100"/>
              <a:t>=</a:t>
            </a:r>
            <a:r>
              <a:rPr lang="it-IT" sz="1100" err="1"/>
              <a:t>ut.copy_routes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incomplete_route_list</a:t>
            </a:r>
            <a:r>
              <a:rPr lang="it-IT" sz="1100"/>
              <a:t>=</a:t>
            </a:r>
            <a:r>
              <a:rPr lang="it-IT" sz="1100" err="1"/>
              <a:t>find_incomplete_route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while</a:t>
            </a:r>
            <a:r>
              <a:rPr lang="it-IT" sz="1100"/>
              <a:t>(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solo_route_list</a:t>
            </a:r>
            <a:r>
              <a:rPr lang="it-IT" sz="1100"/>
              <a:t>)!=0 and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incomplete_route_list</a:t>
            </a:r>
            <a:r>
              <a:rPr lang="it-IT" sz="1100"/>
              <a:t>)!=0):</a:t>
            </a:r>
          </a:p>
          <a:p>
            <a:r>
              <a:rPr lang="it-IT" sz="1100"/>
              <a:t>        for </a:t>
            </a:r>
            <a:r>
              <a:rPr lang="it-IT" sz="1100" err="1"/>
              <a:t>route</a:t>
            </a:r>
            <a:r>
              <a:rPr lang="it-IT" sz="1100"/>
              <a:t> in </a:t>
            </a:r>
            <a:r>
              <a:rPr lang="it-IT" sz="1100" err="1"/>
              <a:t>incomplete_route_list</a:t>
            </a:r>
            <a:r>
              <a:rPr lang="it-IT" sz="1100"/>
              <a:t>:</a:t>
            </a:r>
          </a:p>
          <a:p>
            <a:r>
              <a:rPr lang="it-IT" sz="1100"/>
              <a:t>            </a:t>
            </a:r>
            <a:r>
              <a:rPr lang="it-IT" sz="1100" err="1"/>
              <a:t>soluzioni.append</a:t>
            </a:r>
            <a:r>
              <a:rPr lang="it-IT" sz="1100"/>
              <a:t>(</a:t>
            </a:r>
            <a:r>
              <a:rPr lang="it-IT" sz="1100" err="1"/>
              <a:t>merging_single_node</a:t>
            </a:r>
            <a:r>
              <a:rPr lang="it-IT" sz="1100"/>
              <a:t>(</a:t>
            </a:r>
            <a:r>
              <a:rPr lang="it-IT" sz="1100" err="1"/>
              <a:t>new_current_solution</a:t>
            </a:r>
            <a:r>
              <a:rPr lang="it-IT" sz="1100"/>
              <a:t>, </a:t>
            </a:r>
            <a:r>
              <a:rPr lang="it-IT" sz="1100" err="1"/>
              <a:t>solo_route_list</a:t>
            </a:r>
            <a:r>
              <a:rPr lang="it-IT" sz="1100"/>
              <a:t>[0], </a:t>
            </a:r>
            <a:r>
              <a:rPr lang="it-IT" sz="1100" err="1"/>
              <a:t>route</a:t>
            </a:r>
            <a:r>
              <a:rPr lang="it-IT" sz="1100"/>
              <a:t>))</a:t>
            </a:r>
          </a:p>
          <a:p>
            <a:endParaRPr lang="it-IT" sz="1100"/>
          </a:p>
          <a:p>
            <a:r>
              <a:rPr lang="it-IT" sz="1100"/>
              <a:t>        </a:t>
            </a:r>
            <a:r>
              <a:rPr lang="it-IT" sz="1100" err="1"/>
              <a:t>solo_route_list.pop</a:t>
            </a:r>
            <a:r>
              <a:rPr lang="it-IT" sz="1100"/>
              <a:t>(0)</a:t>
            </a:r>
          </a:p>
          <a:p>
            <a:r>
              <a:rPr lang="it-IT" sz="1100"/>
              <a:t>        index=0</a:t>
            </a:r>
          </a:p>
          <a:p>
            <a:r>
              <a:rPr lang="it-IT" sz="1100"/>
              <a:t>        </a:t>
            </a:r>
            <a:r>
              <a:rPr lang="it-IT" sz="1100" err="1"/>
              <a:t>bestkm</a:t>
            </a:r>
            <a:r>
              <a:rPr lang="it-IT" sz="1100"/>
              <a:t>=</a:t>
            </a:r>
            <a:r>
              <a:rPr lang="it-IT" sz="1100" err="1"/>
              <a:t>ut.kmtot</a:t>
            </a:r>
            <a:r>
              <a:rPr lang="it-IT" sz="1100"/>
              <a:t>(soluzioni[0])</a:t>
            </a:r>
          </a:p>
          <a:p>
            <a:r>
              <a:rPr lang="it-IT" sz="1100"/>
              <a:t>        for j in range(1, </a:t>
            </a:r>
            <a:r>
              <a:rPr lang="it-IT" sz="1100" err="1"/>
              <a:t>len</a:t>
            </a:r>
            <a:r>
              <a:rPr lang="it-IT" sz="1100"/>
              <a:t>(soluzioni)):</a:t>
            </a:r>
          </a:p>
          <a:p>
            <a:r>
              <a:rPr lang="it-IT" sz="1100"/>
              <a:t>            </a:t>
            </a:r>
            <a:r>
              <a:rPr lang="it-IT" sz="1100" err="1"/>
              <a:t>if</a:t>
            </a:r>
            <a:r>
              <a:rPr lang="it-IT" sz="1100"/>
              <a:t> </a:t>
            </a:r>
            <a:r>
              <a:rPr lang="it-IT" sz="1100" err="1"/>
              <a:t>ut.kmtot</a:t>
            </a:r>
            <a:r>
              <a:rPr lang="it-IT" sz="1100"/>
              <a:t>(soluzioni[j]) &lt; </a:t>
            </a:r>
            <a:r>
              <a:rPr lang="it-IT" sz="1100" err="1"/>
              <a:t>bestkm</a:t>
            </a:r>
            <a:r>
              <a:rPr lang="it-IT" sz="1100"/>
              <a:t>:</a:t>
            </a:r>
          </a:p>
          <a:p>
            <a:r>
              <a:rPr lang="it-IT" sz="1100"/>
              <a:t>                index=j</a:t>
            </a:r>
          </a:p>
          <a:p>
            <a:r>
              <a:rPr lang="it-IT" sz="1100"/>
              <a:t>                </a:t>
            </a:r>
            <a:r>
              <a:rPr lang="it-IT" sz="1100" err="1"/>
              <a:t>bestkm</a:t>
            </a:r>
            <a:r>
              <a:rPr lang="it-IT" sz="1100"/>
              <a:t>=</a:t>
            </a:r>
            <a:r>
              <a:rPr lang="it-IT" sz="1100" err="1"/>
              <a:t>ut.kmtot</a:t>
            </a:r>
            <a:r>
              <a:rPr lang="it-IT" sz="1100"/>
              <a:t>(soluzioni[j])</a:t>
            </a:r>
          </a:p>
          <a:p>
            <a:r>
              <a:rPr lang="it-IT" sz="1100"/>
              <a:t>        </a:t>
            </a:r>
          </a:p>
          <a:p>
            <a:r>
              <a:rPr lang="it-IT" sz="1100"/>
              <a:t>        </a:t>
            </a:r>
            <a:r>
              <a:rPr lang="it-IT" sz="1100" err="1"/>
              <a:t>new_current_solution</a:t>
            </a:r>
            <a:r>
              <a:rPr lang="it-IT" sz="1100"/>
              <a:t>=</a:t>
            </a:r>
            <a:r>
              <a:rPr lang="it-IT" sz="1100" err="1"/>
              <a:t>ut.copy_routes</a:t>
            </a:r>
            <a:r>
              <a:rPr lang="it-IT" sz="1100"/>
              <a:t>(soluzioni[index])</a:t>
            </a:r>
          </a:p>
          <a:p>
            <a:endParaRPr lang="it-IT" sz="1100"/>
          </a:p>
          <a:p>
            <a:r>
              <a:rPr lang="it-IT" sz="1100"/>
              <a:t>        </a:t>
            </a:r>
            <a:r>
              <a:rPr lang="it-IT" sz="1100" err="1"/>
              <a:t>incomplete_route_list.clear</a:t>
            </a:r>
            <a:r>
              <a:rPr lang="it-IT" sz="1100"/>
              <a:t>()</a:t>
            </a:r>
          </a:p>
          <a:p>
            <a:r>
              <a:rPr lang="it-IT" sz="1100"/>
              <a:t>        </a:t>
            </a:r>
            <a:r>
              <a:rPr lang="it-IT" sz="1100" err="1"/>
              <a:t>incomplete_route_list</a:t>
            </a:r>
            <a:r>
              <a:rPr lang="it-IT" sz="1100"/>
              <a:t>=</a:t>
            </a:r>
            <a:r>
              <a:rPr lang="it-IT" sz="1100" err="1"/>
              <a:t>find_incomplete_route</a:t>
            </a:r>
            <a:r>
              <a:rPr lang="it-IT" sz="1100"/>
              <a:t>(</a:t>
            </a:r>
            <a:r>
              <a:rPr lang="it-IT" sz="1100" err="1"/>
              <a:t>new_current_solution</a:t>
            </a:r>
            <a:r>
              <a:rPr lang="it-IT" sz="1100"/>
              <a:t>)</a:t>
            </a:r>
          </a:p>
          <a:p>
            <a:r>
              <a:rPr lang="it-IT" sz="1100"/>
              <a:t>        </a:t>
            </a:r>
          </a:p>
          <a:p>
            <a:r>
              <a:rPr lang="it-IT" sz="1100"/>
              <a:t>        </a:t>
            </a:r>
            <a:r>
              <a:rPr lang="it-IT" sz="1100" err="1"/>
              <a:t>soluzioni.clear</a:t>
            </a:r>
            <a:r>
              <a:rPr lang="it-IT" sz="1100"/>
              <a:t>()</a:t>
            </a:r>
          </a:p>
          <a:p>
            <a:r>
              <a:rPr lang="it-IT" sz="1100"/>
              <a:t>        </a:t>
            </a:r>
            <a:r>
              <a:rPr lang="it-IT" sz="1100" err="1"/>
              <a:t>soluzioni.append</a:t>
            </a:r>
            <a:r>
              <a:rPr lang="it-IT" sz="1100"/>
              <a:t>(</a:t>
            </a:r>
            <a:r>
              <a:rPr lang="it-IT" sz="1100" err="1"/>
              <a:t>new_current_solution</a:t>
            </a:r>
            <a:r>
              <a:rPr lang="it-IT" sz="1100"/>
              <a:t>)</a:t>
            </a:r>
          </a:p>
          <a:p>
            <a:endParaRPr lang="it-IT" sz="1100"/>
          </a:p>
          <a:p>
            <a:r>
              <a:rPr lang="it-IT" sz="1100"/>
              <a:t>    </a:t>
            </a:r>
            <a:r>
              <a:rPr lang="it-IT" sz="1100" err="1"/>
              <a:t>return</a:t>
            </a:r>
            <a:r>
              <a:rPr lang="it-IT" sz="1100"/>
              <a:t> </a:t>
            </a:r>
            <a:r>
              <a:rPr lang="it-IT" sz="1100" err="1"/>
              <a:t>new_current_solution</a:t>
            </a:r>
            <a:endParaRPr lang="it-IT" sz="110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FA422AF-8658-4B61-0BC1-9DD1C90C04CE}"/>
              </a:ext>
            </a:extLst>
          </p:cNvPr>
          <p:cNvSpPr txBox="1"/>
          <p:nvPr/>
        </p:nvSpPr>
        <p:spPr>
          <a:xfrm>
            <a:off x="6195632" y="1038490"/>
            <a:ext cx="4035482" cy="466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err="1"/>
              <a:t>def</a:t>
            </a:r>
            <a:r>
              <a:rPr lang="it-IT" sz="1100"/>
              <a:t> </a:t>
            </a:r>
            <a:r>
              <a:rPr lang="it-IT" sz="1100" err="1"/>
              <a:t>merging_single_node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, solo, incomplete):</a:t>
            </a:r>
          </a:p>
          <a:p>
            <a:r>
              <a:rPr lang="it-IT" sz="1100"/>
              <a:t>    </a:t>
            </a:r>
            <a:r>
              <a:rPr lang="it-IT" sz="1100" err="1"/>
              <a:t>new_route</a:t>
            </a:r>
            <a:r>
              <a:rPr lang="it-IT" sz="1100"/>
              <a:t> = </a:t>
            </a:r>
            <a:r>
              <a:rPr lang="it-IT" sz="1100" err="1"/>
              <a:t>rt.Route</a:t>
            </a:r>
            <a:r>
              <a:rPr lang="it-IT" sz="1100"/>
              <a:t>()</a:t>
            </a:r>
          </a:p>
          <a:p>
            <a:r>
              <a:rPr lang="it-IT" sz="1100"/>
              <a:t>    </a:t>
            </a:r>
            <a:r>
              <a:rPr lang="it-IT" sz="1100" err="1"/>
              <a:t>new_solution</a:t>
            </a:r>
            <a:r>
              <a:rPr lang="it-IT" sz="1100"/>
              <a:t>=</a:t>
            </a:r>
            <a:r>
              <a:rPr lang="it-IT" sz="1100" err="1"/>
              <a:t>ut.copy_routes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new_route.aggiungi_nodo</a:t>
            </a:r>
            <a:r>
              <a:rPr lang="it-IT" sz="1100"/>
              <a:t>(</a:t>
            </a:r>
            <a:r>
              <a:rPr lang="it-IT" sz="1100" err="1"/>
              <a:t>incomplete.get_nodi</a:t>
            </a:r>
            <a:r>
              <a:rPr lang="it-IT" sz="1100"/>
              <a:t>()[0])</a:t>
            </a:r>
          </a:p>
          <a:p>
            <a:r>
              <a:rPr lang="it-IT" sz="1100"/>
              <a:t>    </a:t>
            </a:r>
            <a:r>
              <a:rPr lang="it-IT" sz="1100" err="1"/>
              <a:t>new_route.aggiungi_nodo</a:t>
            </a:r>
            <a:r>
              <a:rPr lang="it-IT" sz="1100"/>
              <a:t>(</a:t>
            </a:r>
            <a:r>
              <a:rPr lang="it-IT" sz="1100" err="1"/>
              <a:t>solo.get_nodi</a:t>
            </a:r>
            <a:r>
              <a:rPr lang="it-IT" sz="1100"/>
              <a:t>()[0])</a:t>
            </a:r>
          </a:p>
          <a:p>
            <a:r>
              <a:rPr lang="it-IT" sz="1100"/>
              <a:t>    for j in range(1,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incomplete.get_nodi</a:t>
            </a:r>
            <a:r>
              <a:rPr lang="it-IT" sz="1100"/>
              <a:t>())):</a:t>
            </a:r>
          </a:p>
          <a:p>
            <a:r>
              <a:rPr lang="it-IT" sz="1100"/>
              <a:t>        </a:t>
            </a:r>
            <a:r>
              <a:rPr lang="it-IT" sz="1100" err="1"/>
              <a:t>new_route.aggiungi_nodo</a:t>
            </a:r>
            <a:r>
              <a:rPr lang="it-IT" sz="1100"/>
              <a:t>(</a:t>
            </a:r>
            <a:r>
              <a:rPr lang="it-IT" sz="1100" err="1"/>
              <a:t>incomplete.get_nodi</a:t>
            </a:r>
            <a:r>
              <a:rPr lang="it-IT" sz="1100"/>
              <a:t>()[j])</a:t>
            </a:r>
          </a:p>
          <a:p>
            <a:r>
              <a:rPr lang="it-IT" sz="1100"/>
              <a:t>    </a:t>
            </a:r>
            <a:r>
              <a:rPr lang="it-IT" sz="1100" err="1"/>
              <a:t>new_route_vnd</a:t>
            </a:r>
            <a:r>
              <a:rPr lang="it-IT" sz="1100"/>
              <a:t>=</a:t>
            </a:r>
            <a:r>
              <a:rPr lang="it-IT" sz="1100" err="1"/>
              <a:t>meta.variable_neighborhood_descend</a:t>
            </a:r>
            <a:r>
              <a:rPr lang="it-IT" sz="1100"/>
              <a:t>(</a:t>
            </a:r>
            <a:r>
              <a:rPr lang="it-IT" sz="1100" err="1"/>
              <a:t>new_route</a:t>
            </a:r>
            <a:r>
              <a:rPr lang="it-IT" sz="1100"/>
              <a:t>)</a:t>
            </a:r>
          </a:p>
          <a:p>
            <a:r>
              <a:rPr lang="it-IT" sz="1100"/>
              <a:t>    for </a:t>
            </a:r>
            <a:r>
              <a:rPr lang="it-IT" sz="1100" err="1"/>
              <a:t>el</a:t>
            </a:r>
            <a:r>
              <a:rPr lang="it-IT" sz="1100"/>
              <a:t> in </a:t>
            </a:r>
            <a:r>
              <a:rPr lang="it-IT" sz="1100" err="1"/>
              <a:t>new_solution</a:t>
            </a:r>
            <a:r>
              <a:rPr lang="it-IT" sz="1100"/>
              <a:t>:</a:t>
            </a:r>
          </a:p>
          <a:p>
            <a:r>
              <a:rPr lang="it-IT" sz="1100"/>
              <a:t>        if </a:t>
            </a:r>
            <a:r>
              <a:rPr lang="it-IT" sz="1100" err="1"/>
              <a:t>solo.get_nodi</a:t>
            </a:r>
            <a:r>
              <a:rPr lang="it-IT" sz="1100"/>
              <a:t>()[0] in </a:t>
            </a:r>
            <a:r>
              <a:rPr lang="it-IT" sz="1100" err="1"/>
              <a:t>el.get_nodi</a:t>
            </a:r>
            <a:r>
              <a:rPr lang="it-IT" sz="1100"/>
              <a:t>():</a:t>
            </a:r>
          </a:p>
          <a:p>
            <a:pPr algn="just"/>
            <a:r>
              <a:rPr lang="it-IT" sz="1100"/>
              <a:t>            </a:t>
            </a:r>
            <a:r>
              <a:rPr lang="it-IT" sz="1100" err="1"/>
              <a:t>new_solution.remove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r>
              <a:rPr lang="it-IT" sz="1100"/>
              <a:t>    for </a:t>
            </a:r>
            <a:r>
              <a:rPr lang="it-IT" sz="1100" err="1"/>
              <a:t>el</a:t>
            </a:r>
            <a:r>
              <a:rPr lang="it-IT" sz="1100"/>
              <a:t> in </a:t>
            </a:r>
            <a:r>
              <a:rPr lang="it-IT" sz="1100" err="1"/>
              <a:t>new_solution</a:t>
            </a:r>
            <a:r>
              <a:rPr lang="it-IT" sz="1100"/>
              <a:t>:</a:t>
            </a:r>
          </a:p>
          <a:p>
            <a:r>
              <a:rPr lang="it-IT" sz="1100"/>
              <a:t>        if </a:t>
            </a:r>
            <a:r>
              <a:rPr lang="it-IT" sz="1100" err="1"/>
              <a:t>incomplete.get_nodi</a:t>
            </a:r>
            <a:r>
              <a:rPr lang="it-IT" sz="1100"/>
              <a:t>()[0] in </a:t>
            </a:r>
            <a:r>
              <a:rPr lang="it-IT" sz="1100" err="1"/>
              <a:t>el.get_nodi</a:t>
            </a:r>
            <a:r>
              <a:rPr lang="it-IT" sz="1100"/>
              <a:t>():</a:t>
            </a:r>
          </a:p>
          <a:p>
            <a:r>
              <a:rPr lang="it-IT" sz="1100"/>
              <a:t>            </a:t>
            </a:r>
            <a:r>
              <a:rPr lang="it-IT" sz="1100" err="1"/>
              <a:t>new_solution.remove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new_solution.append</a:t>
            </a:r>
            <a:r>
              <a:rPr lang="it-IT" sz="1100"/>
              <a:t>(</a:t>
            </a:r>
            <a:r>
              <a:rPr lang="it-IT" sz="1100" err="1"/>
              <a:t>new_route_vnd</a:t>
            </a:r>
            <a:r>
              <a:rPr lang="it-IT" sz="1100"/>
              <a:t>)</a:t>
            </a:r>
          </a:p>
          <a:p>
            <a:r>
              <a:rPr lang="it-IT" sz="1100"/>
              <a:t>    </a:t>
            </a:r>
            <a:r>
              <a:rPr lang="it-IT" sz="1100" err="1"/>
              <a:t>return</a:t>
            </a:r>
            <a:r>
              <a:rPr lang="it-IT" sz="1100"/>
              <a:t> </a:t>
            </a:r>
            <a:r>
              <a:rPr lang="it-IT" sz="1100" err="1"/>
              <a:t>new_solution</a:t>
            </a:r>
            <a:endParaRPr lang="it-IT" sz="1100"/>
          </a:p>
          <a:p>
            <a:endParaRPr lang="it-IT" sz="1100"/>
          </a:p>
          <a:p>
            <a:r>
              <a:rPr lang="it-IT" sz="1100" err="1"/>
              <a:t>def</a:t>
            </a:r>
            <a:r>
              <a:rPr lang="it-IT" sz="1100"/>
              <a:t> </a:t>
            </a:r>
            <a:r>
              <a:rPr lang="it-IT" sz="1100" err="1"/>
              <a:t>find_incomplete_route</a:t>
            </a:r>
            <a:r>
              <a:rPr lang="it-IT" sz="1100"/>
              <a:t>(</a:t>
            </a:r>
            <a:r>
              <a:rPr lang="it-IT" sz="1100" err="1"/>
              <a:t>current_solution</a:t>
            </a:r>
            <a:r>
              <a:rPr lang="it-IT" sz="1100"/>
              <a:t>):</a:t>
            </a:r>
          </a:p>
          <a:p>
            <a:r>
              <a:rPr lang="it-IT" sz="1100"/>
              <a:t>    incomplete=[]</a:t>
            </a:r>
          </a:p>
          <a:p>
            <a:r>
              <a:rPr lang="it-IT" sz="1100"/>
              <a:t>    for </a:t>
            </a:r>
            <a:r>
              <a:rPr lang="it-IT" sz="1100" err="1"/>
              <a:t>el</a:t>
            </a:r>
            <a:r>
              <a:rPr lang="it-IT" sz="1100"/>
              <a:t> in </a:t>
            </a:r>
            <a:r>
              <a:rPr lang="it-IT" sz="1100" err="1"/>
              <a:t>current_solution</a:t>
            </a:r>
            <a:r>
              <a:rPr lang="it-IT" sz="1100"/>
              <a:t>:</a:t>
            </a:r>
          </a:p>
          <a:p>
            <a:r>
              <a:rPr lang="it-IT" sz="1100"/>
              <a:t>        if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el.get_nodi</a:t>
            </a:r>
            <a:r>
              <a:rPr lang="it-IT" sz="1100"/>
              <a:t>())==2 and </a:t>
            </a:r>
            <a:r>
              <a:rPr lang="it-IT" sz="1100" err="1"/>
              <a:t>el.get_nodi</a:t>
            </a:r>
            <a:r>
              <a:rPr lang="it-IT" sz="1100"/>
              <a:t>()[0].</a:t>
            </a:r>
            <a:r>
              <a:rPr lang="it-IT" sz="1100" err="1"/>
              <a:t>get_c</a:t>
            </a:r>
            <a:r>
              <a:rPr lang="it-IT" sz="1100"/>
              <a:t>()==5:</a:t>
            </a:r>
          </a:p>
          <a:p>
            <a:r>
              <a:rPr lang="it-IT" sz="1100"/>
              <a:t>            </a:t>
            </a:r>
            <a:r>
              <a:rPr lang="it-IT" sz="1100" err="1"/>
              <a:t>incomplete.append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r>
              <a:rPr lang="it-IT" sz="1100"/>
              <a:t>        else:</a:t>
            </a:r>
          </a:p>
          <a:p>
            <a:r>
              <a:rPr lang="it-IT" sz="1100"/>
              <a:t>            if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el.get_nodi</a:t>
            </a:r>
            <a:r>
              <a:rPr lang="it-IT" sz="1100"/>
              <a:t>()) &gt;2 and </a:t>
            </a:r>
            <a:r>
              <a:rPr lang="it-IT" sz="1100" err="1"/>
              <a:t>len</a:t>
            </a:r>
            <a:r>
              <a:rPr lang="it-IT" sz="1100"/>
              <a:t>(</a:t>
            </a:r>
            <a:r>
              <a:rPr lang="it-IT" sz="1100" err="1"/>
              <a:t>el.get_nodi</a:t>
            </a:r>
            <a:r>
              <a:rPr lang="it-IT" sz="1100"/>
              <a:t>())&lt;6:</a:t>
            </a:r>
          </a:p>
          <a:p>
            <a:r>
              <a:rPr lang="it-IT" sz="1100"/>
              <a:t>                </a:t>
            </a:r>
            <a:r>
              <a:rPr lang="it-IT" sz="1100" err="1"/>
              <a:t>incomplete.append</a:t>
            </a:r>
            <a:r>
              <a:rPr lang="it-IT" sz="1100"/>
              <a:t>(</a:t>
            </a:r>
            <a:r>
              <a:rPr lang="it-IT" sz="1100" err="1"/>
              <a:t>el</a:t>
            </a:r>
            <a:r>
              <a:rPr lang="it-IT" sz="1100"/>
              <a:t>)</a:t>
            </a:r>
          </a:p>
          <a:p>
            <a:endParaRPr lang="it-IT" sz="1100"/>
          </a:p>
          <a:p>
            <a:r>
              <a:rPr lang="it-IT" sz="1100"/>
              <a:t>    </a:t>
            </a:r>
            <a:r>
              <a:rPr lang="it-IT" sz="1100" err="1"/>
              <a:t>return</a:t>
            </a:r>
            <a:r>
              <a:rPr lang="it-IT" sz="1100"/>
              <a:t> incomplete</a:t>
            </a:r>
          </a:p>
        </p:txBody>
      </p:sp>
      <p:pic>
        <p:nvPicPr>
          <p:cNvPr id="18" name="Immagine 17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239E67FC-3071-A3AD-CE13-DD4D227B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0034" y="7529"/>
            <a:ext cx="951966" cy="951966"/>
          </a:xfrm>
          <a:prstGeom prst="rect">
            <a:avLst/>
          </a:prstGeom>
        </p:spPr>
      </p:pic>
      <p:pic>
        <p:nvPicPr>
          <p:cNvPr id="20" name="Immagine 19" descr="Immagine che contiene schermata, testo, Carattere, nero&#10;&#10;Descrizione generata automaticamente">
            <a:extLst>
              <a:ext uri="{FF2B5EF4-FFF2-40B4-BE49-F238E27FC236}">
                <a16:creationId xmlns:a16="http://schemas.microsoft.com/office/drawing/2014/main" id="{2543E4F6-4661-6951-83EF-C6C99501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99" y="-92430"/>
            <a:ext cx="951966" cy="951966"/>
          </a:xfrm>
          <a:prstGeom prst="rect">
            <a:avLst/>
          </a:prstGeom>
        </p:spPr>
      </p:pic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91589750-84E7-FC86-B07C-7F19C0A92D04}"/>
              </a:ext>
            </a:extLst>
          </p:cNvPr>
          <p:cNvCxnSpPr>
            <a:cxnSpLocks/>
          </p:cNvCxnSpPr>
          <p:nvPr/>
        </p:nvCxnSpPr>
        <p:spPr>
          <a:xfrm>
            <a:off x="5863099" y="1109768"/>
            <a:ext cx="0" cy="4828916"/>
          </a:xfrm>
          <a:prstGeom prst="line">
            <a:avLst/>
          </a:prstGeom>
          <a:ln w="38100" cap="flat" cmpd="sng" algn="ctr">
            <a:solidFill>
              <a:srgbClr val="DFC7B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55BE1195-7A12-B9AF-C177-B7699EB68C31}"/>
              </a:ext>
            </a:extLst>
          </p:cNvPr>
          <p:cNvSpPr/>
          <p:nvPr/>
        </p:nvSpPr>
        <p:spPr>
          <a:xfrm>
            <a:off x="4206184" y="981289"/>
            <a:ext cx="14732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liste delle soluzioni correnti e la lista dei passeggeri che vanno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da soli</a:t>
            </a:r>
          </a:p>
        </p:txBody>
      </p:sp>
      <p:sp>
        <p:nvSpPr>
          <p:cNvPr id="22" name="Rettangolo con angoli arrotondati 21">
            <a:extLst>
              <a:ext uri="{FF2B5EF4-FFF2-40B4-BE49-F238E27FC236}">
                <a16:creationId xmlns:a16="http://schemas.microsoft.com/office/drawing/2014/main" id="{6D4B66FE-8DF9-DD77-2965-F51F681E10AB}"/>
              </a:ext>
            </a:extLst>
          </p:cNvPr>
          <p:cNvSpPr/>
          <p:nvPr/>
        </p:nvSpPr>
        <p:spPr>
          <a:xfrm>
            <a:off x="9654473" y="3768042"/>
            <a:ext cx="1705965" cy="1487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 partire dalla soluzione corrente restituisco l’insieme delle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formate o da un autista che va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senza prelevare nessuno oppure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che non raggiungono la capacità massima.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D3B9CB44-F0C5-C9C7-7412-C5800EACC10E}"/>
              </a:ext>
            </a:extLst>
          </p:cNvPr>
          <p:cNvCxnSpPr/>
          <p:nvPr/>
        </p:nvCxnSpPr>
        <p:spPr>
          <a:xfrm>
            <a:off x="4001729" y="1895689"/>
            <a:ext cx="2271252" cy="214376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D7B5E7EE-6FE6-3C18-FC5E-4EEFB9F3C71F}"/>
              </a:ext>
            </a:extLst>
          </p:cNvPr>
          <p:cNvSpPr/>
          <p:nvPr/>
        </p:nvSpPr>
        <p:spPr>
          <a:xfrm>
            <a:off x="10273454" y="981287"/>
            <a:ext cx="1705965" cy="17886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 partire dalla soluzione corrente,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formata da un passeggero che va da solo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e da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incompleta, mi fonde queste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 una unica. Elimina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del passeggero e quella incompleta dalle mie soluzioni correnti e ci aggiunge quella nuova.</a:t>
            </a:r>
          </a:p>
        </p:txBody>
      </p:sp>
      <p:cxnSp>
        <p:nvCxnSpPr>
          <p:cNvPr id="10" name="Connettore curvo 9">
            <a:extLst>
              <a:ext uri="{FF2B5EF4-FFF2-40B4-BE49-F238E27FC236}">
                <a16:creationId xmlns:a16="http://schemas.microsoft.com/office/drawing/2014/main" id="{64B93A59-6E79-DD30-53E4-0321129B422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19347" y="1463629"/>
            <a:ext cx="1132509" cy="783859"/>
          </a:xfrm>
          <a:prstGeom prst="curvedConnector3">
            <a:avLst>
              <a:gd name="adj1" fmla="val 61286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Elemento grafico 20" descr="Freccia linea: curva oraria con riempimento a tinta unita">
            <a:extLst>
              <a:ext uri="{FF2B5EF4-FFF2-40B4-BE49-F238E27FC236}">
                <a16:creationId xmlns:a16="http://schemas.microsoft.com/office/drawing/2014/main" id="{A36CC436-1E73-E5ED-5686-74BFFF8533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479356">
            <a:off x="9548855" y="559621"/>
            <a:ext cx="753709" cy="753709"/>
          </a:xfrm>
          <a:prstGeom prst="rect">
            <a:avLst/>
          </a:prstGeom>
        </p:spPr>
      </p:pic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0A7E0657-771D-42CA-D5FD-963D5766B6E7}"/>
              </a:ext>
            </a:extLst>
          </p:cNvPr>
          <p:cNvSpPr/>
          <p:nvPr/>
        </p:nvSpPr>
        <p:spPr>
          <a:xfrm>
            <a:off x="9747076" y="3032614"/>
            <a:ext cx="1705965" cy="4995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Ottimizzo le soluzioni con la VND</a:t>
            </a:r>
          </a:p>
        </p:txBody>
      </p:sp>
      <p:sp>
        <p:nvSpPr>
          <p:cNvPr id="23" name="Rettangolo con angoli arrotondati 22">
            <a:extLst>
              <a:ext uri="{FF2B5EF4-FFF2-40B4-BE49-F238E27FC236}">
                <a16:creationId xmlns:a16="http://schemas.microsoft.com/office/drawing/2014/main" id="{EB5BBE7D-72B0-C7FA-F29C-40485CE0BD24}"/>
              </a:ext>
            </a:extLst>
          </p:cNvPr>
          <p:cNvSpPr/>
          <p:nvPr/>
        </p:nvSpPr>
        <p:spPr>
          <a:xfrm>
            <a:off x="3319373" y="2990520"/>
            <a:ext cx="1483104" cy="9515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Seleziono tra tutte le possibili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date dal passeggero combinato con le varie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incomplete quella che minimizza i km</a:t>
            </a:r>
          </a:p>
        </p:txBody>
      </p:sp>
      <p:pic>
        <p:nvPicPr>
          <p:cNvPr id="30" name="Elemento grafico 29" descr="Freccia linea: curva oraria con riempimento a tinta unita">
            <a:extLst>
              <a:ext uri="{FF2B5EF4-FFF2-40B4-BE49-F238E27FC236}">
                <a16:creationId xmlns:a16="http://schemas.microsoft.com/office/drawing/2014/main" id="{2E6923D3-63CD-84F0-1EF8-31EC55B4B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812165">
            <a:off x="9333668" y="2332862"/>
            <a:ext cx="753709" cy="753709"/>
          </a:xfrm>
          <a:prstGeom prst="rect">
            <a:avLst/>
          </a:prstGeom>
        </p:spPr>
      </p:pic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23E0B982-6725-1E7F-5799-1DA944763383}"/>
              </a:ext>
            </a:extLst>
          </p:cNvPr>
          <p:cNvSpPr/>
          <p:nvPr/>
        </p:nvSpPr>
        <p:spPr>
          <a:xfrm>
            <a:off x="4206185" y="981289"/>
            <a:ext cx="14732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liste delle soluzioni correnti e la lista dei passeggeri che vanno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da soli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13AB1649-E34A-F820-C250-8631B504461B}"/>
              </a:ext>
            </a:extLst>
          </p:cNvPr>
          <p:cNvCxnSpPr/>
          <p:nvPr/>
        </p:nvCxnSpPr>
        <p:spPr>
          <a:xfrm>
            <a:off x="4001730" y="1895689"/>
            <a:ext cx="2271252" cy="214376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curvo 33">
            <a:extLst>
              <a:ext uri="{FF2B5EF4-FFF2-40B4-BE49-F238E27FC236}">
                <a16:creationId xmlns:a16="http://schemas.microsoft.com/office/drawing/2014/main" id="{BDE2FF7F-8C11-111D-5321-1364EB70BCD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19348" y="1463629"/>
            <a:ext cx="1132509" cy="783859"/>
          </a:xfrm>
          <a:prstGeom prst="curvedConnector3">
            <a:avLst>
              <a:gd name="adj1" fmla="val 61286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Elemento grafico 34" descr="Freccia linea: curva oraria con riempimento a tinta unita">
            <a:extLst>
              <a:ext uri="{FF2B5EF4-FFF2-40B4-BE49-F238E27FC236}">
                <a16:creationId xmlns:a16="http://schemas.microsoft.com/office/drawing/2014/main" id="{1F92ABD3-51DB-F6A6-A13A-F5FAD13D64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479356">
            <a:off x="9548856" y="559621"/>
            <a:ext cx="753709" cy="753709"/>
          </a:xfrm>
          <a:prstGeom prst="rect">
            <a:avLst/>
          </a:prstGeom>
        </p:spPr>
      </p:pic>
      <p:pic>
        <p:nvPicPr>
          <p:cNvPr id="36" name="Elemento grafico 35" descr="Freccia linea: curva oraria con riempimento a tinta unita">
            <a:extLst>
              <a:ext uri="{FF2B5EF4-FFF2-40B4-BE49-F238E27FC236}">
                <a16:creationId xmlns:a16="http://schemas.microsoft.com/office/drawing/2014/main" id="{AD8EEC6F-61D9-9886-0654-C9F033ADF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479356">
            <a:off x="8838313" y="3587942"/>
            <a:ext cx="753709" cy="753709"/>
          </a:xfrm>
          <a:prstGeom prst="rect">
            <a:avLst/>
          </a:prstGeom>
        </p:spPr>
      </p:pic>
      <p:pic>
        <p:nvPicPr>
          <p:cNvPr id="37" name="Elemento grafico 36" descr="Freccia linea: curva oraria con riempimento a tinta unita">
            <a:extLst>
              <a:ext uri="{FF2B5EF4-FFF2-40B4-BE49-F238E27FC236}">
                <a16:creationId xmlns:a16="http://schemas.microsoft.com/office/drawing/2014/main" id="{30CFDAB7-1D41-5F8B-F4A5-3EF0006C7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73303">
            <a:off x="3377909" y="613123"/>
            <a:ext cx="753709" cy="753709"/>
          </a:xfrm>
          <a:prstGeom prst="rect">
            <a:avLst/>
          </a:prstGeom>
        </p:spPr>
      </p:pic>
      <p:pic>
        <p:nvPicPr>
          <p:cNvPr id="38" name="Elemento grafico 37" descr="Freccia linea: curva oraria con riempimento a tinta unita">
            <a:extLst>
              <a:ext uri="{FF2B5EF4-FFF2-40B4-BE49-F238E27FC236}">
                <a16:creationId xmlns:a16="http://schemas.microsoft.com/office/drawing/2014/main" id="{8682C49F-AA90-1687-FB7D-C14244D34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73303">
            <a:off x="2541835" y="2578028"/>
            <a:ext cx="753709" cy="753709"/>
          </a:xfrm>
          <a:prstGeom prst="rect">
            <a:avLst/>
          </a:prstGeom>
        </p:spPr>
      </p:pic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A740FB0F-B89E-F761-D89D-A32994C8808F}"/>
              </a:ext>
            </a:extLst>
          </p:cNvPr>
          <p:cNvSpPr/>
          <p:nvPr/>
        </p:nvSpPr>
        <p:spPr>
          <a:xfrm>
            <a:off x="4206184" y="981289"/>
            <a:ext cx="1473200" cy="914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 in ingresso la liste delle soluzioni correnti e la lista dei passeggeri che vanno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da soli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77D8FBEA-4422-6DA3-C74A-0E01F63C056F}"/>
              </a:ext>
            </a:extLst>
          </p:cNvPr>
          <p:cNvCxnSpPr/>
          <p:nvPr/>
        </p:nvCxnSpPr>
        <p:spPr>
          <a:xfrm>
            <a:off x="4001729" y="1895689"/>
            <a:ext cx="2271252" cy="2143760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F151774B-FFE5-E708-EAF1-7592DD71D6D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419347" y="1463629"/>
            <a:ext cx="1132509" cy="783859"/>
          </a:xfrm>
          <a:prstGeom prst="curvedConnector3">
            <a:avLst>
              <a:gd name="adj1" fmla="val 61286"/>
            </a:avLst>
          </a:prstGeom>
          <a:ln w="9525"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Elemento grafico 41" descr="Freccia linea: curva oraria con riempimento a tinta unita">
            <a:extLst>
              <a:ext uri="{FF2B5EF4-FFF2-40B4-BE49-F238E27FC236}">
                <a16:creationId xmlns:a16="http://schemas.microsoft.com/office/drawing/2014/main" id="{033321F9-41C1-3ED9-1DA2-7960A15E88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6173303">
            <a:off x="3377908" y="613123"/>
            <a:ext cx="753709" cy="75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49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5ECE616B-CB22-0879-3AA9-5452E18A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9" y="82296"/>
            <a:ext cx="10515600" cy="676656"/>
          </a:xfrm>
        </p:spPr>
        <p:txBody>
          <a:bodyPr/>
          <a:lstStyle/>
          <a:p>
            <a:r>
              <a:rPr lang="it-IT"/>
              <a:t>Merge single </a:t>
            </a:r>
            <a:r>
              <a:rPr lang="it-IT" err="1"/>
              <a:t>nodes</a:t>
            </a:r>
            <a:endParaRPr lang="it-IT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47</a:t>
            </a:fld>
            <a:endParaRPr lang="it-IT" noProof="0"/>
          </a:p>
        </p:txBody>
      </p:sp>
      <p:pic>
        <p:nvPicPr>
          <p:cNvPr id="18" name="Immagine 17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239E67FC-3071-A3AD-CE13-DD4D227B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826" y="53299"/>
            <a:ext cx="951966" cy="951966"/>
          </a:xfrm>
          <a:prstGeom prst="rect">
            <a:avLst/>
          </a:prstGeom>
        </p:spPr>
      </p:pic>
      <p:pic>
        <p:nvPicPr>
          <p:cNvPr id="20" name="Immagine 19" descr="Immagine che contiene schermata, testo, Carattere, nero&#10;&#10;Descrizione generata automaticamente">
            <a:extLst>
              <a:ext uri="{FF2B5EF4-FFF2-40B4-BE49-F238E27FC236}">
                <a16:creationId xmlns:a16="http://schemas.microsoft.com/office/drawing/2014/main" id="{2543E4F6-4661-6951-83EF-C6C995010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099" y="-92430"/>
            <a:ext cx="951966" cy="951966"/>
          </a:xfrm>
          <a:prstGeom prst="rect">
            <a:avLst/>
          </a:prstGeom>
        </p:spPr>
      </p:pic>
      <p:pic>
        <p:nvPicPr>
          <p:cNvPr id="2" name="Picture 14" descr="Car PNG per il download gratuito">
            <a:extLst>
              <a:ext uri="{FF2B5EF4-FFF2-40B4-BE49-F238E27FC236}">
                <a16:creationId xmlns:a16="http://schemas.microsoft.com/office/drawing/2014/main" id="{8832CDAB-CA52-7C2E-F162-9A84B5B80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61" y="5649456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2" descr="University PNGs for Free Download">
            <a:extLst>
              <a:ext uri="{FF2B5EF4-FFF2-40B4-BE49-F238E27FC236}">
                <a16:creationId xmlns:a16="http://schemas.microsoft.com/office/drawing/2014/main" id="{8B08CB99-B3AA-8D9E-12B7-09FEFE59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944" y="165618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B75B38EA-785D-C50A-39AA-2ECA2A4EA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080" y="781500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6" descr="outline drawing house front elevation view. 11577269 PNG">
            <a:extLst>
              <a:ext uri="{FF2B5EF4-FFF2-40B4-BE49-F238E27FC236}">
                <a16:creationId xmlns:a16="http://schemas.microsoft.com/office/drawing/2014/main" id="{94EFA538-0A4B-268E-5992-406E71E9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88" y="3240836"/>
            <a:ext cx="488301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0" descr="House PNGs for Free Download">
            <a:extLst>
              <a:ext uri="{FF2B5EF4-FFF2-40B4-BE49-F238E27FC236}">
                <a16:creationId xmlns:a16="http://schemas.microsoft.com/office/drawing/2014/main" id="{8F00B5D4-1B62-CB7E-2570-30C16F7A7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973" y="2567067"/>
            <a:ext cx="439886" cy="4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E63018C7-5871-112D-490A-C46F511FC1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9493" y="3714866"/>
            <a:ext cx="569469" cy="569469"/>
          </a:xfrm>
          <a:prstGeom prst="rect">
            <a:avLst/>
          </a:prstGeom>
        </p:spPr>
      </p:pic>
      <p:pic>
        <p:nvPicPr>
          <p:cNvPr id="14" name="Picture 34" descr="House PNG Clip Art - Best WEB Clipart">
            <a:extLst>
              <a:ext uri="{FF2B5EF4-FFF2-40B4-BE49-F238E27FC236}">
                <a16:creationId xmlns:a16="http://schemas.microsoft.com/office/drawing/2014/main" id="{7004C08B-D92A-F2C4-770B-5E457A1D3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117" y="2139083"/>
            <a:ext cx="560845" cy="35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macchina vintage 1193930 PNG">
            <a:extLst>
              <a:ext uri="{FF2B5EF4-FFF2-40B4-BE49-F238E27FC236}">
                <a16:creationId xmlns:a16="http://schemas.microsoft.com/office/drawing/2014/main" id="{90E90B5B-078B-91C9-B6C3-2BEE9919F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606" y="5050513"/>
            <a:ext cx="750039" cy="28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macchina vintage 1193932 PNG">
            <a:extLst>
              <a:ext uri="{FF2B5EF4-FFF2-40B4-BE49-F238E27FC236}">
                <a16:creationId xmlns:a16="http://schemas.microsoft.com/office/drawing/2014/main" id="{43E4D2EC-4E48-2F4C-AA6C-8C07BD1D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277" y="1394713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94CD59F-6701-7AE6-177F-30B7E1514747}"/>
              </a:ext>
            </a:extLst>
          </p:cNvPr>
          <p:cNvCxnSpPr>
            <a:cxnSpLocks/>
          </p:cNvCxnSpPr>
          <p:nvPr/>
        </p:nvCxnSpPr>
        <p:spPr>
          <a:xfrm flipV="1">
            <a:off x="2229043" y="4366815"/>
            <a:ext cx="400900" cy="1169329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10F801CB-DDB6-2677-175E-948C4537D3BE}"/>
              </a:ext>
            </a:extLst>
          </p:cNvPr>
          <p:cNvCxnSpPr>
            <a:cxnSpLocks/>
          </p:cNvCxnSpPr>
          <p:nvPr/>
        </p:nvCxnSpPr>
        <p:spPr>
          <a:xfrm flipV="1">
            <a:off x="2926387" y="2575128"/>
            <a:ext cx="855455" cy="1057258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55121B1C-40E9-1912-D2EE-320AFA6A9DAE}"/>
              </a:ext>
            </a:extLst>
          </p:cNvPr>
          <p:cNvCxnSpPr>
            <a:cxnSpLocks/>
          </p:cNvCxnSpPr>
          <p:nvPr/>
        </p:nvCxnSpPr>
        <p:spPr>
          <a:xfrm>
            <a:off x="4536976" y="2379695"/>
            <a:ext cx="1385841" cy="442676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AB4A0D94-AED7-FE31-3F2F-9237409148A9}"/>
              </a:ext>
            </a:extLst>
          </p:cNvPr>
          <p:cNvCxnSpPr>
            <a:cxnSpLocks/>
          </p:cNvCxnSpPr>
          <p:nvPr/>
        </p:nvCxnSpPr>
        <p:spPr>
          <a:xfrm flipV="1">
            <a:off x="6707743" y="2331975"/>
            <a:ext cx="585750" cy="470184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BDF0B31-1571-86DC-46F0-AEEF0D32358D}"/>
              </a:ext>
            </a:extLst>
          </p:cNvPr>
          <p:cNvCxnSpPr>
            <a:cxnSpLocks/>
          </p:cNvCxnSpPr>
          <p:nvPr/>
        </p:nvCxnSpPr>
        <p:spPr>
          <a:xfrm flipH="1" flipV="1">
            <a:off x="8289827" y="2457934"/>
            <a:ext cx="1175932" cy="1008679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65E6C352-A619-4585-4003-68B83CB13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5197" y="3919842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AD5C3A61-EDCD-FA71-EBA2-CC364735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52" y="2126388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C4E05AE7-1622-8EFF-497D-9D247C299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556" y="2656598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01AA648-7916-F220-E546-A09D6E0F6F06}"/>
              </a:ext>
            </a:extLst>
          </p:cNvPr>
          <p:cNvCxnSpPr>
            <a:cxnSpLocks/>
          </p:cNvCxnSpPr>
          <p:nvPr/>
        </p:nvCxnSpPr>
        <p:spPr>
          <a:xfrm flipV="1">
            <a:off x="5863099" y="2440051"/>
            <a:ext cx="1880686" cy="2666057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76D410C7-800A-E181-A6D3-B453F1F01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71" y="3300840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7F036613-8107-04A1-7391-9571373F2493}"/>
              </a:ext>
            </a:extLst>
          </p:cNvPr>
          <p:cNvCxnSpPr>
            <a:cxnSpLocks/>
          </p:cNvCxnSpPr>
          <p:nvPr/>
        </p:nvCxnSpPr>
        <p:spPr>
          <a:xfrm flipV="1">
            <a:off x="9852815" y="1797546"/>
            <a:ext cx="218442" cy="1418046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5B84751C-E60E-B0B7-DF51-DD87B8E0373E}"/>
              </a:ext>
            </a:extLst>
          </p:cNvPr>
          <p:cNvSpPr txBox="1"/>
          <p:nvPr/>
        </p:nvSpPr>
        <p:spPr>
          <a:xfrm>
            <a:off x="4493011" y="5388578"/>
            <a:ext cx="21614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non è disposto a portare con se nessun altro.</a:t>
            </a: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0342987F-2B63-7861-CD69-0313E0FF582A}"/>
              </a:ext>
            </a:extLst>
          </p:cNvPr>
          <p:cNvSpPr txBox="1"/>
          <p:nvPr/>
        </p:nvSpPr>
        <p:spPr>
          <a:xfrm>
            <a:off x="411945" y="5131135"/>
            <a:ext cx="1754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è disposto a portare con se altri utenti.</a:t>
            </a:r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4B228030-E9A8-6C9E-2628-9051A0B47700}"/>
              </a:ext>
            </a:extLst>
          </p:cNvPr>
          <p:cNvCxnSpPr>
            <a:cxnSpLocks/>
          </p:cNvCxnSpPr>
          <p:nvPr/>
        </p:nvCxnSpPr>
        <p:spPr>
          <a:xfrm flipV="1">
            <a:off x="2457270" y="5305311"/>
            <a:ext cx="2164751" cy="278225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357D22CD-2464-4449-403A-6598FD386BEA}"/>
              </a:ext>
            </a:extLst>
          </p:cNvPr>
          <p:cNvCxnSpPr>
            <a:cxnSpLocks/>
          </p:cNvCxnSpPr>
          <p:nvPr/>
        </p:nvCxnSpPr>
        <p:spPr>
          <a:xfrm>
            <a:off x="3101555" y="4181071"/>
            <a:ext cx="1709436" cy="869442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68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48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7242048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7684324" y="3132240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Grafichiamo i risultati della merge single </a:t>
            </a:r>
            <a:r>
              <a:rPr lang="it-IT" b="1" err="1"/>
              <a:t>nodes</a:t>
            </a:r>
            <a:r>
              <a:rPr lang="it-IT" b="1"/>
              <a:t> 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>
            <a:off x="3308453" y="2389155"/>
            <a:ext cx="4509667" cy="897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  <p:pic>
        <p:nvPicPr>
          <p:cNvPr id="2" name="Picture 4" descr="Results Icon Png #13895 - Free Icons Library">
            <a:extLst>
              <a:ext uri="{FF2B5EF4-FFF2-40B4-BE49-F238E27FC236}">
                <a16:creationId xmlns:a16="http://schemas.microsoft.com/office/drawing/2014/main" id="{EDBCF9FA-F2C1-A68D-4A45-DEBB7235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EA3264A-5B49-2A2A-3136-C4DD216956A8}"/>
              </a:ext>
            </a:extLst>
          </p:cNvPr>
          <p:cNvSpPr txBox="1"/>
          <p:nvPr/>
        </p:nvSpPr>
        <p:spPr>
          <a:xfrm>
            <a:off x="376291" y="1761769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routes_merge1=</a:t>
            </a:r>
            <a:r>
              <a:rPr lang="it-IT" err="1"/>
              <a:t>mer.merge_single_nodes</a:t>
            </a:r>
            <a:r>
              <a:rPr lang="it-IT"/>
              <a:t>(routes2, </a:t>
            </a:r>
            <a:r>
              <a:rPr lang="it-IT" err="1"/>
              <a:t>solo_routes</a:t>
            </a:r>
            <a:r>
              <a:rPr lang="it-IT"/>
              <a:t>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routes_merge1: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routes_merge1, 'figura2.png')</a:t>
            </a:r>
          </a:p>
          <a:p>
            <a:endParaRPr lang="it-IT"/>
          </a:p>
          <a:p>
            <a:r>
              <a:rPr lang="it-IT"/>
              <a:t>routes_merge2= </a:t>
            </a:r>
            <a:r>
              <a:rPr lang="it-IT" err="1"/>
              <a:t>mer.merge_incomplete_routes</a:t>
            </a:r>
            <a:r>
              <a:rPr lang="it-IT"/>
              <a:t>(routes_merge1)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routes_merge2: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routes_merge2, 'figura3.png')</a:t>
            </a:r>
          </a:p>
        </p:txBody>
      </p:sp>
    </p:spTree>
    <p:extLst>
      <p:ext uri="{BB962C8B-B14F-4D97-AF65-F5344CB8AC3E}">
        <p14:creationId xmlns:p14="http://schemas.microsoft.com/office/powerpoint/2010/main" val="55102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90B2D826-110C-A821-B875-369F569AB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0" t="11567" r="9721" b="9028"/>
          <a:stretch/>
        </p:blipFill>
        <p:spPr>
          <a:xfrm>
            <a:off x="2409826" y="0"/>
            <a:ext cx="6921335" cy="6858000"/>
          </a:xfrm>
          <a:prstGeom prst="rect">
            <a:avLst/>
          </a:prstGeom>
        </p:spPr>
      </p:pic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Prima..</a:t>
            </a:r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B1F42EF5-F29F-7B30-0D25-F7669FA5E176}"/>
              </a:ext>
            </a:extLst>
          </p:cNvPr>
          <p:cNvSpPr txBox="1">
            <a:spLocks/>
          </p:cNvSpPr>
          <p:nvPr/>
        </p:nvSpPr>
        <p:spPr>
          <a:xfrm>
            <a:off x="9282174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633251-2147-0263-CF80-625D98EA8BBD}"/>
              </a:ext>
            </a:extLst>
          </p:cNvPr>
          <p:cNvSpPr txBox="1"/>
          <p:nvPr/>
        </p:nvSpPr>
        <p:spPr>
          <a:xfrm>
            <a:off x="9140789" y="4528067"/>
            <a:ext cx="274084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err="1"/>
              <a:t>cheapest</a:t>
            </a:r>
            <a:r>
              <a:rPr lang="it-IT" altLang="it-IT"/>
              <a:t> </a:t>
            </a:r>
            <a:r>
              <a:rPr lang="it-IT" altLang="it-IT" err="1"/>
              <a:t>insertion</a:t>
            </a:r>
            <a:r>
              <a:rPr lang="it-IT" altLang="it-IT"/>
              <a:t>: </a:t>
            </a:r>
            <a:r>
              <a:rPr lang="it-IT" altLang="it-IT" b="1"/>
              <a:t>14597.187234266958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it-IT" altLang="it-IT" sz="140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35683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BCD1D6FF-1122-B11D-0CE3-E62BA2737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16" y="273792"/>
            <a:ext cx="10515600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800">
                <a:latin typeface="Sagona Book" panose="020F0502020204030204" pitchFamily="34" charset="0"/>
                <a:cs typeface="Sagona Book" panose="020F0502020204030204" pitchFamily="34" charset="0"/>
              </a:rPr>
              <a:t>Modello Matematico</a:t>
            </a:r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23087F1-0A22-4E04-6B3F-B1DDA246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8FD92B98-444C-00D2-3246-91E7E1BFB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FCF8520-CF3A-DEEA-6A9F-571CC04E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5</a:t>
            </a:fld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7D74C5-EF36-5EF8-2BAE-BF84A387A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368803"/>
            <a:ext cx="5519928" cy="3898213"/>
          </a:xfrm>
        </p:spPr>
        <p:txBody>
          <a:bodyPr>
            <a:normAutofit fontScale="85000" lnSpcReduction="20000"/>
          </a:bodyPr>
          <a:lstStyle/>
          <a:p>
            <a:pPr marL="0" indent="0" rtl="0">
              <a:spcBef>
                <a:spcPts val="1200"/>
              </a:spcBef>
              <a:buNone/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G=(N,E) :grafo connesso non orientato</a:t>
            </a:r>
          </a:p>
          <a:p>
            <a:pPr marL="0" indent="0" rtl="0">
              <a:spcBef>
                <a:spcPts val="1200"/>
              </a:spcBef>
              <a:buNone/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E è l’insieme degli archi (strade)</a:t>
            </a:r>
            <a:endParaRPr lang="it-IT" b="0">
              <a:effectLst/>
            </a:endParaRP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N è l’insieme dei nodi, ogni nodo è un possibile punto di raccolta (case e fermate degli autobus)</a:t>
            </a:r>
          </a:p>
          <a:p>
            <a:pPr marL="0" indent="0" rtl="0">
              <a:spcBef>
                <a:spcPts val="1200"/>
              </a:spcBef>
              <a:buNone/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N è diviso in: </a:t>
            </a:r>
            <a:endParaRPr lang="it-IT" b="0">
              <a:effectLst/>
            </a:endParaRPr>
          </a:p>
          <a:p>
            <a:pPr rtl="0">
              <a:spcBef>
                <a:spcPts val="1200"/>
              </a:spcBef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A        sono i nodi disponibili a dare un passaggio</a:t>
            </a:r>
            <a:endParaRPr lang="it-IT" b="0">
              <a:effectLst/>
            </a:endParaRPr>
          </a:p>
          <a:p>
            <a:pPr rtl="0">
              <a:spcBef>
                <a:spcPts val="1200"/>
              </a:spcBef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P        nodi che richiedono un passaggio da casa </a:t>
            </a:r>
            <a:endParaRPr lang="it-IT" b="0">
              <a:effectLst/>
            </a:endParaRPr>
          </a:p>
          <a:p>
            <a:pPr rtl="0">
              <a:spcBef>
                <a:spcPts val="1200"/>
              </a:spcBef>
            </a:pP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F </a:t>
            </a:r>
            <a:r>
              <a:rPr lang="it-IT" sz="1800">
                <a:solidFill>
                  <a:srgbClr val="000000"/>
                </a:solidFill>
              </a:rPr>
              <a:t>   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   nodi fermata</a:t>
            </a: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-IT" sz="1800" u="none" strike="noStrike">
                <a:solidFill>
                  <a:srgbClr val="000000"/>
                </a:solidFill>
                <a:effectLst/>
              </a:rPr>
              <a:t>Booleani:</a:t>
            </a:r>
            <a:endParaRPr lang="it-IT">
              <a:effectLst/>
            </a:endParaRP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x_ap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: {1 se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a∈A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dà passaggio a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p∈P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, 0 altrimenti}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x_ab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: {1 se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a∈A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dà passaggio a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b∈A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, 0 altrimenti}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x_pf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: {1 se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p∈P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si trova alla fermata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f∈F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}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x_bf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: {1 se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b∈A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 si trova alla fermata </a:t>
            </a:r>
            <a:r>
              <a:rPr lang="it-IT" sz="1800" b="0" i="0" u="none" strike="noStrike" err="1">
                <a:solidFill>
                  <a:srgbClr val="000000"/>
                </a:solidFill>
                <a:effectLst/>
              </a:rPr>
              <a:t>f∈F</a:t>
            </a:r>
            <a:r>
              <a:rPr lang="it-IT" sz="1800" b="0" i="0" u="none" strike="noStrike">
                <a:solidFill>
                  <a:srgbClr val="000000"/>
                </a:solidFill>
                <a:effectLst/>
              </a:rPr>
              <a:t>}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5E5314D-8FBD-E934-1120-88D61C3613FF}"/>
              </a:ext>
            </a:extLst>
          </p:cNvPr>
          <p:cNvSpPr txBox="1"/>
          <p:nvPr/>
        </p:nvSpPr>
        <p:spPr>
          <a:xfrm>
            <a:off x="6282577" y="1053447"/>
            <a:ext cx="4989383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br>
              <a:rPr lang="it-IT" b="0">
                <a:effectLst/>
              </a:rPr>
            </a:br>
            <a:r>
              <a:rPr lang="it-IT" sz="1300" b="1">
                <a:solidFill>
                  <a:srgbClr val="000000"/>
                </a:solidFill>
              </a:rPr>
              <a:t>Vincoli</a:t>
            </a:r>
            <a:r>
              <a:rPr lang="it-IT" sz="1300">
                <a:solidFill>
                  <a:srgbClr val="000000"/>
                </a:solidFill>
              </a:rPr>
              <a:t>:      </a:t>
            </a:r>
          </a:p>
          <a:p>
            <a:pPr>
              <a:spcBef>
                <a:spcPts val="1200"/>
              </a:spcBef>
            </a:pPr>
            <a:r>
              <a:rPr lang="it-IT" sz="1300">
                <a:solidFill>
                  <a:srgbClr val="000000"/>
                </a:solidFill>
              </a:rPr>
              <a:t>∑ </a:t>
            </a:r>
            <a:r>
              <a:rPr lang="it-IT" sz="1300" err="1">
                <a:solidFill>
                  <a:srgbClr val="000000"/>
                </a:solidFill>
              </a:rPr>
              <a:t>x_an</a:t>
            </a:r>
            <a:r>
              <a:rPr lang="it-IT" sz="1300">
                <a:solidFill>
                  <a:srgbClr val="000000"/>
                </a:solidFill>
              </a:rPr>
              <a:t> </a:t>
            </a:r>
            <a:r>
              <a:rPr lang="it-IT" sz="13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≤</a:t>
            </a:r>
            <a:r>
              <a:rPr lang="it-IT" sz="1300">
                <a:solidFill>
                  <a:srgbClr val="000000"/>
                </a:solidFill>
              </a:rPr>
              <a:t> 4 ∀ </a:t>
            </a:r>
            <a:r>
              <a:rPr lang="it-IT" sz="1300" err="1">
                <a:solidFill>
                  <a:srgbClr val="000000"/>
                </a:solidFill>
              </a:rPr>
              <a:t>a∈A</a:t>
            </a:r>
            <a:r>
              <a:rPr lang="it-IT" sz="1300">
                <a:solidFill>
                  <a:srgbClr val="000000"/>
                </a:solidFill>
              </a:rPr>
              <a:t>,  ∀n∈{AUP}  </a:t>
            </a:r>
          </a:p>
          <a:p>
            <a:br>
              <a:rPr lang="it-IT" sz="1300">
                <a:solidFill>
                  <a:srgbClr val="000000"/>
                </a:solidFill>
              </a:rPr>
            </a:br>
            <a:r>
              <a:rPr lang="it-IT" sz="1300">
                <a:solidFill>
                  <a:srgbClr val="000000"/>
                </a:solidFill>
              </a:rPr>
              <a:t>∀ </a:t>
            </a:r>
            <a:r>
              <a:rPr lang="it-IT" sz="1300" err="1">
                <a:solidFill>
                  <a:srgbClr val="000000"/>
                </a:solidFill>
              </a:rPr>
              <a:t>a∈A</a:t>
            </a:r>
            <a:r>
              <a:rPr lang="it-IT" sz="1300">
                <a:solidFill>
                  <a:srgbClr val="000000"/>
                </a:solidFill>
              </a:rPr>
              <a:t>, ∀d∈{AUP}, ∀</a:t>
            </a:r>
            <a:r>
              <a:rPr lang="it-IT" sz="1300" err="1">
                <a:solidFill>
                  <a:srgbClr val="000000"/>
                </a:solidFill>
              </a:rPr>
              <a:t>s∈A</a:t>
            </a:r>
            <a:r>
              <a:rPr lang="it-IT" sz="1300">
                <a:solidFill>
                  <a:srgbClr val="000000"/>
                </a:solidFill>
              </a:rPr>
              <a:t>,   </a:t>
            </a:r>
            <a:r>
              <a:rPr lang="it-IT" sz="1300" err="1">
                <a:solidFill>
                  <a:srgbClr val="000000"/>
                </a:solidFill>
              </a:rPr>
              <a:t>x_ad</a:t>
            </a:r>
            <a:r>
              <a:rPr lang="it-IT" sz="1300">
                <a:solidFill>
                  <a:srgbClr val="000000"/>
                </a:solidFill>
              </a:rPr>
              <a:t> + </a:t>
            </a:r>
            <a:r>
              <a:rPr lang="it-IT" sz="1300" err="1">
                <a:solidFill>
                  <a:srgbClr val="000000"/>
                </a:solidFill>
              </a:rPr>
              <a:t>x_sa</a:t>
            </a:r>
            <a:r>
              <a:rPr lang="it-IT" sz="1300">
                <a:solidFill>
                  <a:srgbClr val="000000"/>
                </a:solidFill>
              </a:rPr>
              <a:t>&lt;=1     , a!=s, a!=d</a:t>
            </a:r>
          </a:p>
          <a:p>
            <a:pPr>
              <a:spcBef>
                <a:spcPts val="1200"/>
              </a:spcBef>
            </a:pPr>
            <a:r>
              <a:rPr lang="it-IT" sz="1300">
                <a:solidFill>
                  <a:srgbClr val="000000"/>
                </a:solidFill>
              </a:rPr>
              <a:t>∀ </a:t>
            </a:r>
            <a:r>
              <a:rPr lang="it-IT" sz="1300" err="1">
                <a:solidFill>
                  <a:srgbClr val="000000"/>
                </a:solidFill>
              </a:rPr>
              <a:t>a∈A</a:t>
            </a:r>
            <a:r>
              <a:rPr lang="it-IT" sz="1300">
                <a:solidFill>
                  <a:srgbClr val="000000"/>
                </a:solidFill>
              </a:rPr>
              <a:t>  ∀</a:t>
            </a:r>
            <a:r>
              <a:rPr lang="it-IT" sz="1300" err="1">
                <a:solidFill>
                  <a:srgbClr val="000000"/>
                </a:solidFill>
              </a:rPr>
              <a:t>f∈F</a:t>
            </a:r>
            <a:r>
              <a:rPr lang="it-IT" sz="1300">
                <a:solidFill>
                  <a:srgbClr val="000000"/>
                </a:solidFill>
              </a:rPr>
              <a:t> ,  ∀d∈{AUP},   </a:t>
            </a:r>
            <a:r>
              <a:rPr lang="it-IT" sz="1300" err="1">
                <a:solidFill>
                  <a:srgbClr val="000000"/>
                </a:solidFill>
              </a:rPr>
              <a:t>x_af+x_ad</a:t>
            </a:r>
            <a:r>
              <a:rPr lang="it-IT" sz="1300">
                <a:solidFill>
                  <a:srgbClr val="000000"/>
                </a:solidFill>
              </a:rPr>
              <a:t>&lt;=1 , a!=d</a:t>
            </a:r>
          </a:p>
          <a:p>
            <a:pPr>
              <a:spcBef>
                <a:spcPts val="1200"/>
              </a:spcBef>
            </a:pPr>
            <a:r>
              <a:rPr lang="it-IT" sz="1300">
                <a:solidFill>
                  <a:srgbClr val="000000"/>
                </a:solidFill>
              </a:rPr>
              <a:t>∀d∈{AUP}  ∑(per f che va da 1 a N)  </a:t>
            </a:r>
            <a:r>
              <a:rPr lang="it-IT" sz="1300" err="1">
                <a:solidFill>
                  <a:srgbClr val="000000"/>
                </a:solidFill>
              </a:rPr>
              <a:t>x_df</a:t>
            </a:r>
            <a:r>
              <a:rPr lang="it-IT" sz="1300">
                <a:solidFill>
                  <a:srgbClr val="000000"/>
                </a:solidFill>
              </a:rPr>
              <a:t>&lt;=1   ,</a:t>
            </a:r>
            <a:r>
              <a:rPr lang="it-IT" sz="1300" err="1">
                <a:solidFill>
                  <a:srgbClr val="000000"/>
                </a:solidFill>
              </a:rPr>
              <a:t>f∈F</a:t>
            </a:r>
            <a:endParaRPr lang="it-IT" sz="1300">
              <a:solidFill>
                <a:srgbClr val="000000"/>
              </a:solidFill>
            </a:endParaRPr>
          </a:p>
          <a:p>
            <a:pPr rtl="0">
              <a:spcBef>
                <a:spcPts val="1200"/>
              </a:spcBef>
            </a:pPr>
            <a:br>
              <a:rPr lang="it-IT" sz="90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2672E91-9CD9-5DC4-234D-29BC1EC99B86}"/>
                  </a:ext>
                </a:extLst>
              </p:cNvPr>
              <p:cNvSpPr txBox="1"/>
              <p:nvPr/>
            </p:nvSpPr>
            <p:spPr>
              <a:xfrm>
                <a:off x="6282577" y="3300687"/>
                <a:ext cx="6832247" cy="199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endParaRPr lang="it-IT" sz="1300">
                  <a:solidFill>
                    <a:srgbClr val="000000"/>
                  </a:solidFill>
                </a:endParaRP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 b="1">
                    <a:solidFill>
                      <a:srgbClr val="000000"/>
                    </a:solidFill>
                  </a:rPr>
                  <a:t>Obiettivo</a:t>
                </a:r>
                <a:r>
                  <a:rPr lang="it-IT" sz="1300">
                    <a:solidFill>
                      <a:srgbClr val="000000"/>
                    </a:solidFill>
                  </a:rPr>
                  <a:t>: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>
                    <a:solidFill>
                      <a:srgbClr val="000000"/>
                    </a:solidFill>
                  </a:rPr>
                  <a:t>c(</a:t>
                </a:r>
                <a:r>
                  <a:rPr lang="it-IT" sz="1300" err="1">
                    <a:solidFill>
                      <a:srgbClr val="000000"/>
                    </a:solidFill>
                  </a:rPr>
                  <a:t>i,j</a:t>
                </a:r>
                <a:r>
                  <a:rPr lang="it-IT" sz="1300">
                    <a:solidFill>
                      <a:srgbClr val="000000"/>
                    </a:solidFill>
                  </a:rPr>
                  <a:t>): costo dell’arco che collega nodo i al nodo j in km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>
                    <a:solidFill>
                      <a:srgbClr val="000000"/>
                    </a:solidFill>
                  </a:rPr>
                  <a:t>R insieme delle </a:t>
                </a:r>
                <a:r>
                  <a:rPr lang="it-IT" sz="1300" err="1">
                    <a:solidFill>
                      <a:srgbClr val="000000"/>
                    </a:solidFill>
                  </a:rPr>
                  <a:t>routes</a:t>
                </a:r>
                <a:endParaRPr lang="it-IT" sz="1300">
                  <a:solidFill>
                    <a:srgbClr val="000000"/>
                  </a:solidFill>
                </a:endParaRP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>
                    <a:solidFill>
                      <a:srgbClr val="000000"/>
                    </a:solidFill>
                  </a:rPr>
                  <a:t>r’=(N’,E’).    (tutti gli insiemi dei percorsi delle macchine che vanno all’università)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it-IT" sz="1300" err="1">
                    <a:solidFill>
                      <a:srgbClr val="000000"/>
                    </a:solidFill>
                  </a:rPr>
                  <a:t>c_r</a:t>
                </a:r>
                <a:r>
                  <a:rPr lang="it-IT" sz="1300">
                    <a:solidFill>
                      <a:srgbClr val="000000"/>
                    </a:solidFill>
                  </a:rPr>
                  <a:t>’=∑ c(</a:t>
                </a:r>
                <a:r>
                  <a:rPr lang="it-IT" sz="1300" err="1">
                    <a:solidFill>
                      <a:srgbClr val="000000"/>
                    </a:solidFill>
                  </a:rPr>
                  <a:t>i,j</a:t>
                </a:r>
                <a:r>
                  <a:rPr lang="it-IT" sz="1300">
                    <a:solidFill>
                      <a:srgbClr val="000000"/>
                    </a:solidFill>
                  </a:rPr>
                  <a:t>)  ,∀(</a:t>
                </a:r>
                <a:r>
                  <a:rPr lang="it-IT" sz="1300" err="1">
                    <a:solidFill>
                      <a:srgbClr val="000000"/>
                    </a:solidFill>
                  </a:rPr>
                  <a:t>i,j</a:t>
                </a:r>
                <a:r>
                  <a:rPr lang="it-IT" sz="1300">
                    <a:solidFill>
                      <a:srgbClr val="000000"/>
                    </a:solidFill>
                  </a:rPr>
                  <a:t>)∈E’</a:t>
                </a:r>
              </a:p>
              <a:p>
                <a:pPr fontAlgn="base">
                  <a:lnSpc>
                    <a:spcPct val="0"/>
                  </a:lnSpc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pt-BR" sz="1400"/>
                  <a:t>Min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14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it-IT" sz="1400" b="0" i="0" smtClean="0">
                            <a:latin typeface="Cambria Math" panose="02040503050406030204" pitchFamily="18" charset="0"/>
                          </a:rPr>
                          <m:t>dim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  <m:e>
                        <m:sSup>
                          <m:sSupPr>
                            <m:ctrlPr>
                              <a:rPr lang="pt-BR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it-IT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nary>
                  </m:oMath>
                </a14:m>
                <a:endParaRPr lang="it-IT" sz="130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2672E91-9CD9-5DC4-234D-29BC1EC99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577" y="3300687"/>
                <a:ext cx="6832247" cy="1998368"/>
              </a:xfrm>
              <a:prstGeom prst="rect">
                <a:avLst/>
              </a:prstGeom>
              <a:blipFill>
                <a:blip r:embed="rId3"/>
                <a:stretch>
                  <a:fillRect l="-268" b="-237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046EB975-E9F3-2C13-0ED9-250C99D86B12}"/>
              </a:ext>
            </a:extLst>
          </p:cNvPr>
          <p:cNvCxnSpPr/>
          <p:nvPr/>
        </p:nvCxnSpPr>
        <p:spPr>
          <a:xfrm>
            <a:off x="1084371" y="3298495"/>
            <a:ext cx="268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CC7E3C79-18FA-3C59-3E60-D53BD51D4D9A}"/>
              </a:ext>
            </a:extLst>
          </p:cNvPr>
          <p:cNvCxnSpPr/>
          <p:nvPr/>
        </p:nvCxnSpPr>
        <p:spPr>
          <a:xfrm>
            <a:off x="1084371" y="3021151"/>
            <a:ext cx="268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6" name="Picture 8" descr="Download Carpool Car Carpooling Royalty-Free Vector Graphic - Pixabay">
            <a:extLst>
              <a:ext uri="{FF2B5EF4-FFF2-40B4-BE49-F238E27FC236}">
                <a16:creationId xmlns:a16="http://schemas.microsoft.com/office/drawing/2014/main" id="{BE91B4E0-3311-1EF7-2EEE-67391BEC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82" y="5562235"/>
            <a:ext cx="918445" cy="75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ar sharing - Free transport icons">
            <a:extLst>
              <a:ext uri="{FF2B5EF4-FFF2-40B4-BE49-F238E27FC236}">
                <a16:creationId xmlns:a16="http://schemas.microsoft.com/office/drawing/2014/main" id="{9836C483-379F-1415-16BF-462BCD8A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0016" y="5299055"/>
            <a:ext cx="1062754" cy="106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magine 16" descr="Immagine che contiene testo, veicolo, schizzo, Veicolo terrestre&#10;&#10;Descrizione generata automaticamente">
            <a:extLst>
              <a:ext uri="{FF2B5EF4-FFF2-40B4-BE49-F238E27FC236}">
                <a16:creationId xmlns:a16="http://schemas.microsoft.com/office/drawing/2014/main" id="{71043393-7C7F-AF24-6BF0-98CF902C8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836" y="0"/>
            <a:ext cx="3489604" cy="1617372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5C0E60E4-477D-93DB-A967-A0CE5B853019}"/>
              </a:ext>
            </a:extLst>
          </p:cNvPr>
          <p:cNvCxnSpPr/>
          <p:nvPr/>
        </p:nvCxnSpPr>
        <p:spPr>
          <a:xfrm>
            <a:off x="1084371" y="3655798"/>
            <a:ext cx="268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0886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BF5D85D4-1F45-B477-12AC-FB25DBA507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9" t="12051" r="9345" b="8820"/>
          <a:stretch/>
        </p:blipFill>
        <p:spPr>
          <a:xfrm>
            <a:off x="2314478" y="0"/>
            <a:ext cx="7067743" cy="7010400"/>
          </a:xfrm>
          <a:prstGeom prst="rect">
            <a:avLst/>
          </a:prstGeom>
        </p:spPr>
      </p:pic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241561" y="850808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Dopo..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46F7AEB-2AE5-707A-8D0D-FA7B2FD038D0}"/>
              </a:ext>
            </a:extLst>
          </p:cNvPr>
          <p:cNvSpPr txBox="1"/>
          <p:nvPr/>
        </p:nvSpPr>
        <p:spPr>
          <a:xfrm>
            <a:off x="9166319" y="4567824"/>
            <a:ext cx="2740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merge single </a:t>
            </a:r>
            <a:r>
              <a:rPr lang="it-IT" altLang="it-IT" err="1"/>
              <a:t>nodes</a:t>
            </a:r>
            <a:r>
              <a:rPr lang="it-IT" altLang="it-IT"/>
              <a:t>:    </a:t>
            </a:r>
            <a:r>
              <a:rPr lang="it-IT" altLang="it-IT" b="1"/>
              <a:t>11071.467509599799</a:t>
            </a:r>
            <a:endParaRPr kumimoji="0" lang="it-IT" altLang="it-IT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14099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BF5D85D4-1F45-B477-12AC-FB25DBA507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46" t="19254" r="9812" b="52287"/>
          <a:stretch/>
        </p:blipFill>
        <p:spPr>
          <a:xfrm>
            <a:off x="3915588" y="3504859"/>
            <a:ext cx="6029306" cy="2806568"/>
          </a:xfrm>
          <a:prstGeom prst="rect">
            <a:avLst/>
          </a:prstGeom>
        </p:spPr>
      </p:pic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1280800" y="4569815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p:pic>
        <p:nvPicPr>
          <p:cNvPr id="7" name="Immagine 6" descr="Immagine che contiene diagramma, linea, testo, Parallelo&#10;&#10;Descrizione generata automaticamente">
            <a:extLst>
              <a:ext uri="{FF2B5EF4-FFF2-40B4-BE49-F238E27FC236}">
                <a16:creationId xmlns:a16="http://schemas.microsoft.com/office/drawing/2014/main" id="{C284CA58-E7B3-10C9-3683-BF458B7D58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91" t="18893" r="9721" b="52157"/>
          <a:stretch/>
        </p:blipFill>
        <p:spPr>
          <a:xfrm>
            <a:off x="3915586" y="537922"/>
            <a:ext cx="6029308" cy="2876180"/>
          </a:xfrm>
          <a:prstGeom prst="rect">
            <a:avLst/>
          </a:prstGeom>
        </p:spPr>
      </p:pic>
      <p:sp>
        <p:nvSpPr>
          <p:cNvPr id="11" name="Titolo 6">
            <a:extLst>
              <a:ext uri="{FF2B5EF4-FFF2-40B4-BE49-F238E27FC236}">
                <a16:creationId xmlns:a16="http://schemas.microsoft.com/office/drawing/2014/main" id="{762E4198-7354-4AA5-25FB-28B140AB48CF}"/>
              </a:ext>
            </a:extLst>
          </p:cNvPr>
          <p:cNvSpPr txBox="1">
            <a:spLocks/>
          </p:cNvSpPr>
          <p:nvPr/>
        </p:nvSpPr>
        <p:spPr>
          <a:xfrm>
            <a:off x="1280800" y="1637684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Cheapest</a:t>
            </a:r>
            <a:r>
              <a:rPr lang="it-IT" sz="1800"/>
              <a:t> </a:t>
            </a:r>
            <a:r>
              <a:rPr lang="it-IT" sz="1800" err="1"/>
              <a:t>insertion</a:t>
            </a:r>
            <a:endParaRPr lang="it-IT" sz="18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6851EF3B-A183-F086-0B70-7B2FC9606385}"/>
                  </a:ext>
                </a:extLst>
              </p14:cNvPr>
              <p14:cNvContentPartPr/>
              <p14:nvPr/>
            </p14:nvContentPartPr>
            <p14:xfrm>
              <a:off x="8768440" y="2295440"/>
              <a:ext cx="421560" cy="178560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6851EF3B-A183-F086-0B70-7B2FC96063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50425" y="2259512"/>
                <a:ext cx="457230" cy="250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8C99BC6C-FAF8-3870-7B8B-24C4BE5B73D5}"/>
                  </a:ext>
                </a:extLst>
              </p14:cNvPr>
              <p14:cNvContentPartPr/>
              <p14:nvPr/>
            </p14:nvContentPartPr>
            <p14:xfrm>
              <a:off x="8544520" y="2016440"/>
              <a:ext cx="196560" cy="28116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8C99BC6C-FAF8-3870-7B8B-24C4BE5B73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526520" y="1980440"/>
                <a:ext cx="23220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D6B4A1A9-0864-8BBB-604D-8A511603EEE1}"/>
                  </a:ext>
                </a:extLst>
              </p14:cNvPr>
              <p14:cNvContentPartPr/>
              <p14:nvPr/>
            </p14:nvContentPartPr>
            <p14:xfrm>
              <a:off x="8760232" y="5250108"/>
              <a:ext cx="451800" cy="157680"/>
            </p14:xfrm>
          </p:contentPart>
        </mc:Choice>
        <mc:Fallback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D6B4A1A9-0864-8BBB-604D-8A511603EE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42246" y="5214108"/>
                <a:ext cx="487412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5" name="Input penna 24">
                <a:extLst>
                  <a:ext uri="{FF2B5EF4-FFF2-40B4-BE49-F238E27FC236}">
                    <a16:creationId xmlns:a16="http://schemas.microsoft.com/office/drawing/2014/main" id="{AF008C4B-BFC8-F428-9A82-0434738A9F99}"/>
                  </a:ext>
                </a:extLst>
              </p14:cNvPr>
              <p14:cNvContentPartPr/>
              <p14:nvPr/>
            </p14:nvContentPartPr>
            <p14:xfrm>
              <a:off x="8553952" y="4911348"/>
              <a:ext cx="179640" cy="354240"/>
            </p14:xfrm>
          </p:contentPart>
        </mc:Choice>
        <mc:Fallback>
          <p:pic>
            <p:nvPicPr>
              <p:cNvPr id="25" name="Input penna 24">
                <a:extLst>
                  <a:ext uri="{FF2B5EF4-FFF2-40B4-BE49-F238E27FC236}">
                    <a16:creationId xmlns:a16="http://schemas.microsoft.com/office/drawing/2014/main" id="{AF008C4B-BFC8-F428-9A82-0434738A9F9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35952" y="4875348"/>
                <a:ext cx="21528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9" name="Input penna 28">
                <a:extLst>
                  <a:ext uri="{FF2B5EF4-FFF2-40B4-BE49-F238E27FC236}">
                    <a16:creationId xmlns:a16="http://schemas.microsoft.com/office/drawing/2014/main" id="{47D7806A-699B-3039-8E6F-519DB6D87A3D}"/>
                  </a:ext>
                </a:extLst>
              </p14:cNvPr>
              <p14:cNvContentPartPr/>
              <p14:nvPr/>
            </p14:nvContentPartPr>
            <p14:xfrm>
              <a:off x="8569792" y="4414548"/>
              <a:ext cx="190800" cy="461520"/>
            </p14:xfrm>
          </p:contentPart>
        </mc:Choice>
        <mc:Fallback>
          <p:pic>
            <p:nvPicPr>
              <p:cNvPr id="29" name="Input penna 28">
                <a:extLst>
                  <a:ext uri="{FF2B5EF4-FFF2-40B4-BE49-F238E27FC236}">
                    <a16:creationId xmlns:a16="http://schemas.microsoft.com/office/drawing/2014/main" id="{47D7806A-699B-3039-8E6F-519DB6D87A3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551758" y="4378548"/>
                <a:ext cx="226507" cy="53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C0286186-0078-062B-769E-C4C1763A2567}"/>
                  </a:ext>
                </a:extLst>
              </p14:cNvPr>
              <p14:cNvContentPartPr/>
              <p14:nvPr/>
            </p14:nvContentPartPr>
            <p14:xfrm>
              <a:off x="4782744" y="1182600"/>
              <a:ext cx="143280" cy="642960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C0286186-0078-062B-769E-C4C1763A256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64744" y="1146600"/>
                <a:ext cx="178920" cy="71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DDF22856-738D-C743-9CBA-3F466585A340}"/>
                  </a:ext>
                </a:extLst>
              </p14:cNvPr>
              <p14:cNvContentPartPr/>
              <p14:nvPr/>
            </p14:nvContentPartPr>
            <p14:xfrm>
              <a:off x="6493104" y="1896864"/>
              <a:ext cx="2054160" cy="96840"/>
            </p14:xfrm>
          </p:contentPart>
        </mc:Choice>
        <mc:Fallback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DDF22856-738D-C743-9CBA-3F466585A34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75104" y="1860997"/>
                <a:ext cx="2089800" cy="1682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D08D33AB-CE4A-260A-E254-B9C3FB86D448}"/>
                  </a:ext>
                </a:extLst>
              </p14:cNvPr>
              <p14:cNvContentPartPr/>
              <p14:nvPr/>
            </p14:nvContentPartPr>
            <p14:xfrm>
              <a:off x="4836592" y="4129428"/>
              <a:ext cx="138600" cy="56952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D08D33AB-CE4A-260A-E254-B9C3FB86D44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18592" y="4093451"/>
                <a:ext cx="174240" cy="641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" name="Input penna 13">
                <a:extLst>
                  <a:ext uri="{FF2B5EF4-FFF2-40B4-BE49-F238E27FC236}">
                    <a16:creationId xmlns:a16="http://schemas.microsoft.com/office/drawing/2014/main" id="{45946543-E8B2-349B-0E0A-286915CC00F9}"/>
                  </a:ext>
                </a:extLst>
              </p14:cNvPr>
              <p14:cNvContentPartPr/>
              <p14:nvPr/>
            </p14:nvContentPartPr>
            <p14:xfrm>
              <a:off x="4828464" y="1846464"/>
              <a:ext cx="1657800" cy="49680"/>
            </p14:xfrm>
          </p:contentPart>
        </mc:Choice>
        <mc:Fallback>
          <p:pic>
            <p:nvPicPr>
              <p:cNvPr id="2" name="Input penna 13">
                <a:extLst>
                  <a:ext uri="{FF2B5EF4-FFF2-40B4-BE49-F238E27FC236}">
                    <a16:creationId xmlns:a16="http://schemas.microsoft.com/office/drawing/2014/main" id="{45946543-E8B2-349B-0E0A-286915CC00F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810464" y="1810201"/>
                <a:ext cx="1693440" cy="121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14C53BE3-07A2-9FEB-CE07-D3D7F263ECD7}"/>
                  </a:ext>
                </a:extLst>
              </p14:cNvPr>
              <p14:cNvContentPartPr/>
              <p14:nvPr/>
            </p14:nvContentPartPr>
            <p14:xfrm>
              <a:off x="4821984" y="1698144"/>
              <a:ext cx="1874880" cy="11880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14C53BE3-07A2-9FEB-CE07-D3D7F263ECD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803984" y="1662035"/>
                <a:ext cx="1910520" cy="1906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25804E04-0EF2-4AD5-5C51-0768A3FE0C4B}"/>
                  </a:ext>
                </a:extLst>
              </p14:cNvPr>
              <p14:cNvContentPartPr/>
              <p14:nvPr/>
            </p14:nvContentPartPr>
            <p14:xfrm>
              <a:off x="6699384" y="1509144"/>
              <a:ext cx="2051640" cy="186120"/>
            </p14:xfrm>
          </p:contentPart>
        </mc:Choice>
        <mc:Fallback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25804E04-0EF2-4AD5-5C51-0768A3FE0C4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81387" y="1473213"/>
                <a:ext cx="2087274" cy="2576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3AF906DE-477E-8A72-B77B-1566B4E091A7}"/>
                  </a:ext>
                </a:extLst>
              </p14:cNvPr>
              <p14:cNvContentPartPr/>
              <p14:nvPr/>
            </p14:nvContentPartPr>
            <p14:xfrm>
              <a:off x="4978160" y="4109720"/>
              <a:ext cx="1498320" cy="13752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3AF906DE-477E-8A72-B77B-1566B4E091A7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60160" y="4073720"/>
                <a:ext cx="15339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F0FBE660-F375-3149-FABD-45C660C294F3}"/>
                  </a:ext>
                </a:extLst>
              </p14:cNvPr>
              <p14:cNvContentPartPr/>
              <p14:nvPr/>
            </p14:nvContentPartPr>
            <p14:xfrm>
              <a:off x="6484400" y="4236080"/>
              <a:ext cx="2283840" cy="183600"/>
            </p14:xfrm>
          </p:contentPart>
        </mc:Choice>
        <mc:Fallback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F0FBE660-F375-3149-FABD-45C660C294F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466397" y="4200150"/>
                <a:ext cx="2319486" cy="2551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3207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52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953598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5" name="Elemento grafico 14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CF4D5AE6-6D21-3D6B-8384-7E2A7E018F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6744717" y="5878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17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5ECE616B-CB22-0879-3AA9-5452E18AC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30" y="167989"/>
            <a:ext cx="7445586" cy="676656"/>
          </a:xfrm>
        </p:spPr>
        <p:txBody>
          <a:bodyPr/>
          <a:lstStyle/>
          <a:p>
            <a:r>
              <a:rPr lang="it-IT"/>
              <a:t>Merge incomplete </a:t>
            </a:r>
            <a:r>
              <a:rPr lang="it-IT" err="1"/>
              <a:t>routes</a:t>
            </a:r>
            <a:endParaRPr lang="it-IT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53</a:t>
            </a:fld>
            <a:endParaRPr lang="it-IT" noProof="0"/>
          </a:p>
        </p:txBody>
      </p:sp>
      <p:pic>
        <p:nvPicPr>
          <p:cNvPr id="2050" name="Picture 2" descr="Merge - Free arrows icons">
            <a:extLst>
              <a:ext uri="{FF2B5EF4-FFF2-40B4-BE49-F238E27FC236}">
                <a16:creationId xmlns:a16="http://schemas.microsoft.com/office/drawing/2014/main" id="{5491D795-015F-088C-EF77-6491819EA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216" y="97774"/>
            <a:ext cx="676657" cy="6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CB4E0589-EECA-A57C-1846-AA5671DCB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0034" y="7529"/>
            <a:ext cx="951966" cy="9519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968A6B4-9F96-170A-15F9-69E09DBA54F7}"/>
              </a:ext>
            </a:extLst>
          </p:cNvPr>
          <p:cNvSpPr txBox="1"/>
          <p:nvPr/>
        </p:nvSpPr>
        <p:spPr>
          <a:xfrm>
            <a:off x="5555950" y="820192"/>
            <a:ext cx="35784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900"/>
          </a:p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merging_incomplete_routes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, r1, r2):</a:t>
            </a:r>
          </a:p>
          <a:p>
            <a:r>
              <a:rPr lang="it-IT" sz="900"/>
              <a:t>    </a:t>
            </a:r>
            <a:r>
              <a:rPr lang="it-IT" sz="900" err="1"/>
              <a:t>routes</a:t>
            </a:r>
            <a:r>
              <a:rPr lang="it-IT" sz="900"/>
              <a:t>=[]</a:t>
            </a:r>
          </a:p>
          <a:p>
            <a:r>
              <a:rPr lang="it-IT" sz="900"/>
              <a:t>    </a:t>
            </a:r>
            <a:r>
              <a:rPr lang="it-IT" sz="900" err="1"/>
              <a:t>new_routes</a:t>
            </a:r>
            <a:r>
              <a:rPr lang="it-IT" sz="900"/>
              <a:t>=[]</a:t>
            </a:r>
          </a:p>
          <a:p>
            <a:r>
              <a:rPr lang="it-IT" sz="900"/>
              <a:t>    </a:t>
            </a:r>
            <a:r>
              <a:rPr lang="it-IT" sz="900" err="1"/>
              <a:t>new_solution</a:t>
            </a:r>
            <a:r>
              <a:rPr lang="it-IT" sz="900"/>
              <a:t>=</a:t>
            </a:r>
            <a:r>
              <a:rPr lang="it-IT" sz="900" err="1"/>
              <a:t>ut.copy_routes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autisti = []</a:t>
            </a:r>
          </a:p>
          <a:p>
            <a:endParaRPr lang="it-IT" sz="900"/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(r1.get_nodi())):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r1.get_nodi()[i].</a:t>
            </a:r>
            <a:r>
              <a:rPr lang="it-IT" sz="900" err="1"/>
              <a:t>get_c</a:t>
            </a:r>
            <a:r>
              <a:rPr lang="it-IT" sz="900"/>
              <a:t>()==5:</a:t>
            </a:r>
          </a:p>
          <a:p>
            <a:r>
              <a:rPr lang="it-IT" sz="900"/>
              <a:t>            </a:t>
            </a:r>
            <a:r>
              <a:rPr lang="it-IT" sz="900" err="1"/>
              <a:t>autisti.append</a:t>
            </a:r>
            <a:r>
              <a:rPr lang="it-IT" sz="900"/>
              <a:t>(r1.get_nodi()[i])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(r2.get_nodi())):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r2.get_nodi()[i].</a:t>
            </a:r>
            <a:r>
              <a:rPr lang="it-IT" sz="900" err="1"/>
              <a:t>get_c</a:t>
            </a:r>
            <a:r>
              <a:rPr lang="it-IT" sz="900"/>
              <a:t>()==5:</a:t>
            </a:r>
          </a:p>
          <a:p>
            <a:r>
              <a:rPr lang="it-IT" sz="900"/>
              <a:t>            </a:t>
            </a:r>
            <a:r>
              <a:rPr lang="it-IT" sz="900" err="1"/>
              <a:t>autisti.append</a:t>
            </a:r>
            <a:r>
              <a:rPr lang="it-IT" sz="900"/>
              <a:t>(r2.get_nodi()[i])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(autisti)):</a:t>
            </a:r>
          </a:p>
          <a:p>
            <a:r>
              <a:rPr lang="it-IT" sz="900"/>
              <a:t>        </a:t>
            </a:r>
            <a:r>
              <a:rPr lang="it-IT" sz="900" err="1"/>
              <a:t>routes.append</a:t>
            </a:r>
            <a:r>
              <a:rPr lang="it-IT" sz="900"/>
              <a:t>(</a:t>
            </a:r>
            <a:r>
              <a:rPr lang="it-IT" sz="900" err="1"/>
              <a:t>make_route</a:t>
            </a:r>
            <a:r>
              <a:rPr lang="it-IT" sz="900"/>
              <a:t>(autisti[i], r1, r2))</a:t>
            </a:r>
          </a:p>
          <a:p>
            <a:endParaRPr lang="it-IT" sz="900"/>
          </a:p>
          <a:p>
            <a:r>
              <a:rPr lang="it-IT" sz="900"/>
              <a:t>    for i in range(0,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routes</a:t>
            </a:r>
            <a:r>
              <a:rPr lang="it-IT" sz="900"/>
              <a:t>)):</a:t>
            </a:r>
          </a:p>
          <a:p>
            <a:r>
              <a:rPr lang="it-IT" sz="900"/>
              <a:t>        </a:t>
            </a:r>
            <a:r>
              <a:rPr lang="it-IT" sz="900" err="1"/>
              <a:t>new_routes.append</a:t>
            </a:r>
            <a:r>
              <a:rPr lang="it-IT" sz="900"/>
              <a:t>(</a:t>
            </a:r>
            <a:r>
              <a:rPr lang="it-IT" sz="900" err="1"/>
              <a:t>meta.variable_neighborhood_descend</a:t>
            </a:r>
            <a:r>
              <a:rPr lang="it-IT" sz="900"/>
              <a:t>(</a:t>
            </a:r>
            <a:r>
              <a:rPr lang="it-IT" sz="900" err="1"/>
              <a:t>routes</a:t>
            </a:r>
            <a:r>
              <a:rPr lang="it-IT" sz="900"/>
              <a:t>[i]))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new_solution</a:t>
            </a:r>
            <a:r>
              <a:rPr lang="it-IT" sz="900"/>
              <a:t>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r1.get_nodi()[0] in </a:t>
            </a:r>
            <a:r>
              <a:rPr lang="it-IT" sz="900" err="1"/>
              <a:t>el.get_nodi</a:t>
            </a:r>
            <a:r>
              <a:rPr lang="it-IT" sz="900"/>
              <a:t>():</a:t>
            </a:r>
          </a:p>
          <a:p>
            <a:r>
              <a:rPr lang="it-IT" sz="900"/>
              <a:t>            </a:t>
            </a:r>
            <a:r>
              <a:rPr lang="it-IT" sz="900" err="1"/>
              <a:t>new_solution.remove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r>
              <a:rPr lang="it-IT" sz="900"/>
              <a:t>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new_solution</a:t>
            </a:r>
            <a:r>
              <a:rPr lang="it-IT" sz="900"/>
              <a:t>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r2.get_nodi()[0] in </a:t>
            </a:r>
            <a:r>
              <a:rPr lang="it-IT" sz="900" err="1"/>
              <a:t>el.get_nodi</a:t>
            </a:r>
            <a:r>
              <a:rPr lang="it-IT" sz="900"/>
              <a:t>():</a:t>
            </a:r>
          </a:p>
          <a:p>
            <a:r>
              <a:rPr lang="it-IT" sz="900"/>
              <a:t>            </a:t>
            </a:r>
            <a:r>
              <a:rPr lang="it-IT" sz="900" err="1"/>
              <a:t>new_solution.remove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best_km</a:t>
            </a:r>
            <a:r>
              <a:rPr lang="it-IT" sz="900"/>
              <a:t>=</a:t>
            </a:r>
            <a:r>
              <a:rPr lang="it-IT" sz="900" err="1"/>
              <a:t>new_routes</a:t>
            </a:r>
            <a:r>
              <a:rPr lang="it-IT" sz="900"/>
              <a:t>[0].</a:t>
            </a:r>
            <a:r>
              <a:rPr lang="it-IT" sz="900" err="1"/>
              <a:t>get_km</a:t>
            </a:r>
            <a:r>
              <a:rPr lang="it-IT" sz="900"/>
              <a:t>()</a:t>
            </a:r>
          </a:p>
          <a:p>
            <a:r>
              <a:rPr lang="it-IT" sz="900"/>
              <a:t>    index=0</a:t>
            </a:r>
          </a:p>
          <a:p>
            <a:r>
              <a:rPr lang="it-IT" sz="900"/>
              <a:t>    for i in range(1,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new_routes</a:t>
            </a:r>
            <a:r>
              <a:rPr lang="it-IT" sz="900"/>
              <a:t>)):</a:t>
            </a:r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</a:t>
            </a:r>
            <a:r>
              <a:rPr lang="it-IT" sz="900" err="1"/>
              <a:t>new_routes</a:t>
            </a:r>
            <a:r>
              <a:rPr lang="it-IT" sz="900"/>
              <a:t>[i].</a:t>
            </a:r>
            <a:r>
              <a:rPr lang="it-IT" sz="900" err="1"/>
              <a:t>get_km</a:t>
            </a:r>
            <a:r>
              <a:rPr lang="it-IT" sz="900"/>
              <a:t>() &lt; </a:t>
            </a:r>
            <a:r>
              <a:rPr lang="it-IT" sz="900" err="1"/>
              <a:t>best_km</a:t>
            </a:r>
            <a:r>
              <a:rPr lang="it-IT" sz="900"/>
              <a:t>:</a:t>
            </a:r>
          </a:p>
          <a:p>
            <a:r>
              <a:rPr lang="it-IT" sz="900"/>
              <a:t>            index=i</a:t>
            </a:r>
          </a:p>
          <a:p>
            <a:r>
              <a:rPr lang="it-IT" sz="900"/>
              <a:t>            </a:t>
            </a:r>
            <a:r>
              <a:rPr lang="it-IT" sz="900" err="1"/>
              <a:t>best_km</a:t>
            </a:r>
            <a:r>
              <a:rPr lang="it-IT" sz="900"/>
              <a:t> = </a:t>
            </a:r>
            <a:r>
              <a:rPr lang="it-IT" sz="900" err="1"/>
              <a:t>new_routes</a:t>
            </a:r>
            <a:r>
              <a:rPr lang="it-IT" sz="900"/>
              <a:t>[i].</a:t>
            </a:r>
            <a:r>
              <a:rPr lang="it-IT" sz="900" err="1"/>
              <a:t>get_km</a:t>
            </a:r>
            <a:r>
              <a:rPr lang="it-IT" sz="900"/>
              <a:t>()</a:t>
            </a:r>
          </a:p>
          <a:p>
            <a:r>
              <a:rPr lang="it-IT" sz="900"/>
              <a:t>    </a:t>
            </a:r>
          </a:p>
          <a:p>
            <a:r>
              <a:rPr lang="it-IT" sz="900"/>
              <a:t>    </a:t>
            </a:r>
            <a:r>
              <a:rPr lang="it-IT" sz="900" err="1"/>
              <a:t>new_solution.append</a:t>
            </a:r>
            <a:r>
              <a:rPr lang="it-IT" sz="900"/>
              <a:t>(</a:t>
            </a:r>
            <a:r>
              <a:rPr lang="it-IT" sz="900" err="1"/>
              <a:t>new_routes</a:t>
            </a:r>
            <a:r>
              <a:rPr lang="it-IT" sz="900"/>
              <a:t>[index])</a:t>
            </a:r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</a:t>
            </a:r>
            <a:r>
              <a:rPr lang="it-IT" sz="900" err="1"/>
              <a:t>new_solution</a:t>
            </a:r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6451BC-A440-70DB-20BC-98B7A5B96820}"/>
              </a:ext>
            </a:extLst>
          </p:cNvPr>
          <p:cNvSpPr txBox="1"/>
          <p:nvPr/>
        </p:nvSpPr>
        <p:spPr>
          <a:xfrm>
            <a:off x="120630" y="959495"/>
            <a:ext cx="533725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merge_incomplete_routes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):</a:t>
            </a:r>
          </a:p>
          <a:p>
            <a:r>
              <a:rPr lang="it-IT" sz="900"/>
              <a:t>    </a:t>
            </a:r>
            <a:r>
              <a:rPr lang="it-IT" sz="900" err="1"/>
              <a:t>possibili_soluzioni</a:t>
            </a:r>
            <a:r>
              <a:rPr lang="it-IT" sz="900"/>
              <a:t>=[]</a:t>
            </a:r>
          </a:p>
          <a:p>
            <a:r>
              <a:rPr lang="it-IT" sz="900"/>
              <a:t>    </a:t>
            </a:r>
            <a:r>
              <a:rPr lang="it-IT" sz="900" err="1"/>
              <a:t>possibili_soluzioni.append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</a:t>
            </a:r>
            <a:r>
              <a:rPr lang="it-IT" sz="900" err="1"/>
              <a:t>new_current_solution</a:t>
            </a:r>
            <a:r>
              <a:rPr lang="it-IT" sz="900"/>
              <a:t>=</a:t>
            </a:r>
            <a:r>
              <a:rPr lang="it-IT" sz="900" err="1"/>
              <a:t>ut.copy_routes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</a:t>
            </a:r>
            <a:r>
              <a:rPr lang="it-IT" sz="900" err="1"/>
              <a:t>incomplete_route_list</a:t>
            </a:r>
            <a:r>
              <a:rPr lang="it-IT" sz="900"/>
              <a:t>=</a:t>
            </a:r>
            <a:r>
              <a:rPr lang="it-IT" sz="900" err="1"/>
              <a:t>find_incomplete_route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</a:t>
            </a:r>
          </a:p>
          <a:p>
            <a:r>
              <a:rPr lang="it-IT" sz="900"/>
              <a:t>    </a:t>
            </a:r>
            <a:r>
              <a:rPr lang="it-IT" sz="900" err="1"/>
              <a:t>not_consider</a:t>
            </a:r>
            <a:r>
              <a:rPr lang="it-IT" sz="900"/>
              <a:t>=[]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while</a:t>
            </a:r>
            <a:r>
              <a:rPr lang="it-IT" sz="900"/>
              <a:t>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) &gt;1:</a:t>
            </a:r>
          </a:p>
          <a:p>
            <a:r>
              <a:rPr lang="it-IT" sz="900"/>
              <a:t>        for i in range(1,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)):</a:t>
            </a:r>
          </a:p>
          <a:p>
            <a:r>
              <a:rPr lang="it-IT" sz="900"/>
              <a:t>            </a:t>
            </a:r>
            <a:r>
              <a:rPr lang="it-IT" sz="900" err="1"/>
              <a:t>if</a:t>
            </a:r>
            <a:r>
              <a:rPr lang="it-IT" sz="900"/>
              <a:t> (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[0].</a:t>
            </a:r>
            <a:r>
              <a:rPr lang="it-IT" sz="900" err="1"/>
              <a:t>get_nodi</a:t>
            </a:r>
            <a:r>
              <a:rPr lang="it-IT" sz="900"/>
              <a:t>()) +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[i].</a:t>
            </a:r>
            <a:r>
              <a:rPr lang="it-IT" sz="900" err="1"/>
              <a:t>get_nodi</a:t>
            </a:r>
            <a:r>
              <a:rPr lang="it-IT" sz="900"/>
              <a:t>())) &lt;=7:</a:t>
            </a:r>
          </a:p>
          <a:p>
            <a:r>
              <a:rPr lang="it-IT" sz="900"/>
              <a:t>                </a:t>
            </a:r>
            <a:r>
              <a:rPr lang="it-IT" sz="900" err="1"/>
              <a:t>possibili_soluzioni.append</a:t>
            </a:r>
            <a:r>
              <a:rPr lang="it-IT" sz="900"/>
              <a:t>(</a:t>
            </a:r>
            <a:r>
              <a:rPr lang="it-IT" sz="900" err="1"/>
              <a:t>merging_incomplete_routes</a:t>
            </a:r>
            <a:r>
              <a:rPr lang="it-IT" sz="900"/>
              <a:t>(</a:t>
            </a:r>
            <a:r>
              <a:rPr lang="it-IT" sz="900" err="1"/>
              <a:t>new_current_solution</a:t>
            </a:r>
            <a:r>
              <a:rPr lang="it-IT" sz="900"/>
              <a:t>, </a:t>
            </a:r>
            <a:r>
              <a:rPr lang="it-IT" sz="900" err="1"/>
              <a:t>incomplete_route_list</a:t>
            </a:r>
            <a:r>
              <a:rPr lang="it-IT" sz="900"/>
              <a:t>[0], </a:t>
            </a:r>
            <a:r>
              <a:rPr lang="it-IT" sz="900" err="1"/>
              <a:t>incomplete_route_list</a:t>
            </a:r>
            <a:r>
              <a:rPr lang="it-IT" sz="900"/>
              <a:t>[i]))</a:t>
            </a:r>
          </a:p>
          <a:p>
            <a:endParaRPr lang="it-IT" sz="900"/>
          </a:p>
          <a:p>
            <a:r>
              <a:rPr lang="it-IT" sz="900"/>
              <a:t>        index=0</a:t>
            </a:r>
          </a:p>
          <a:p>
            <a:r>
              <a:rPr lang="it-IT" sz="900"/>
              <a:t>        </a:t>
            </a:r>
            <a:r>
              <a:rPr lang="it-IT" sz="900" err="1"/>
              <a:t>best_km</a:t>
            </a:r>
            <a:r>
              <a:rPr lang="it-IT" sz="900"/>
              <a:t>=</a:t>
            </a:r>
            <a:r>
              <a:rPr lang="it-IT" sz="900" err="1"/>
              <a:t>ut.kmtot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[0])</a:t>
            </a:r>
          </a:p>
          <a:p>
            <a:r>
              <a:rPr lang="it-IT" sz="900"/>
              <a:t>        for j in range(1,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)):</a:t>
            </a:r>
          </a:p>
          <a:p>
            <a:r>
              <a:rPr lang="it-IT" sz="900"/>
              <a:t>            </a:t>
            </a:r>
            <a:r>
              <a:rPr lang="it-IT" sz="900" err="1"/>
              <a:t>if</a:t>
            </a:r>
            <a:r>
              <a:rPr lang="it-IT" sz="900"/>
              <a:t> </a:t>
            </a:r>
            <a:r>
              <a:rPr lang="it-IT" sz="900" err="1"/>
              <a:t>ut.kmtot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[j])&lt;</a:t>
            </a:r>
            <a:r>
              <a:rPr lang="it-IT" sz="900" err="1"/>
              <a:t>best_km</a:t>
            </a:r>
            <a:r>
              <a:rPr lang="it-IT" sz="900"/>
              <a:t>:</a:t>
            </a:r>
          </a:p>
          <a:p>
            <a:r>
              <a:rPr lang="it-IT" sz="900"/>
              <a:t>                index=j</a:t>
            </a:r>
          </a:p>
          <a:p>
            <a:r>
              <a:rPr lang="it-IT" sz="900"/>
              <a:t>                </a:t>
            </a:r>
            <a:r>
              <a:rPr lang="it-IT" sz="900" err="1"/>
              <a:t>best_km</a:t>
            </a:r>
            <a:r>
              <a:rPr lang="it-IT" sz="900"/>
              <a:t>=</a:t>
            </a:r>
            <a:r>
              <a:rPr lang="it-IT" sz="900" err="1"/>
              <a:t>ut.kmtot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[j])</a:t>
            </a:r>
          </a:p>
          <a:p>
            <a:endParaRPr lang="it-IT" sz="900"/>
          </a:p>
          <a:p>
            <a:r>
              <a:rPr lang="it-IT" sz="900"/>
              <a:t>        </a:t>
            </a:r>
            <a:r>
              <a:rPr lang="it-IT" sz="900" err="1"/>
              <a:t>if</a:t>
            </a:r>
            <a:r>
              <a:rPr lang="it-IT" sz="900"/>
              <a:t> index ==0:</a:t>
            </a:r>
          </a:p>
          <a:p>
            <a:r>
              <a:rPr lang="it-IT" sz="900"/>
              <a:t>            </a:t>
            </a:r>
            <a:r>
              <a:rPr lang="it-IT" sz="900" err="1"/>
              <a:t>not_consider.append</a:t>
            </a:r>
            <a:r>
              <a:rPr lang="it-IT" sz="900"/>
              <a:t>(</a:t>
            </a:r>
            <a:r>
              <a:rPr lang="it-IT" sz="900" err="1"/>
              <a:t>incomplete_route_list</a:t>
            </a:r>
            <a:r>
              <a:rPr lang="it-IT" sz="900"/>
              <a:t>[0])</a:t>
            </a:r>
          </a:p>
          <a:p>
            <a:r>
              <a:rPr lang="it-IT" sz="900"/>
              <a:t>        </a:t>
            </a:r>
          </a:p>
          <a:p>
            <a:r>
              <a:rPr lang="it-IT" sz="900"/>
              <a:t>        </a:t>
            </a:r>
            <a:r>
              <a:rPr lang="it-IT" sz="900" err="1"/>
              <a:t>new_current_solution</a:t>
            </a:r>
            <a:r>
              <a:rPr lang="it-IT" sz="900"/>
              <a:t>=</a:t>
            </a:r>
            <a:r>
              <a:rPr lang="it-IT" sz="900" err="1"/>
              <a:t>ut.copy_routes</a:t>
            </a:r>
            <a:r>
              <a:rPr lang="it-IT" sz="900"/>
              <a:t>(</a:t>
            </a:r>
            <a:r>
              <a:rPr lang="it-IT" sz="900" err="1"/>
              <a:t>possibili_soluzioni</a:t>
            </a:r>
            <a:r>
              <a:rPr lang="it-IT" sz="900"/>
              <a:t>[index])</a:t>
            </a:r>
          </a:p>
          <a:p>
            <a:r>
              <a:rPr lang="it-IT" sz="900"/>
              <a:t>        </a:t>
            </a:r>
            <a:r>
              <a:rPr lang="it-IT" sz="900" err="1"/>
              <a:t>incomplete_route_list.clear</a:t>
            </a:r>
            <a:r>
              <a:rPr lang="it-IT" sz="900"/>
              <a:t>()</a:t>
            </a:r>
          </a:p>
          <a:p>
            <a:r>
              <a:rPr lang="it-IT" sz="900"/>
              <a:t>        </a:t>
            </a:r>
            <a:r>
              <a:rPr lang="it-IT" sz="900" err="1"/>
              <a:t>incomplete_route_list</a:t>
            </a:r>
            <a:r>
              <a:rPr lang="it-IT" sz="900"/>
              <a:t>=</a:t>
            </a:r>
            <a:r>
              <a:rPr lang="it-IT" sz="900" err="1"/>
              <a:t>find_incomplete_route</a:t>
            </a:r>
            <a:r>
              <a:rPr lang="it-IT" sz="900"/>
              <a:t>(</a:t>
            </a:r>
            <a:r>
              <a:rPr lang="it-IT" sz="900" err="1"/>
              <a:t>new_current_solution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not_consider</a:t>
            </a:r>
            <a:r>
              <a:rPr lang="it-IT" sz="900"/>
              <a:t>:</a:t>
            </a:r>
          </a:p>
          <a:p>
            <a:r>
              <a:rPr lang="it-IT" sz="900"/>
              <a:t>            for el2 in </a:t>
            </a:r>
            <a:r>
              <a:rPr lang="it-IT" sz="900" err="1"/>
              <a:t>incomplete_route_list</a:t>
            </a:r>
            <a:r>
              <a:rPr lang="it-IT" sz="900"/>
              <a:t>:</a:t>
            </a:r>
          </a:p>
          <a:p>
            <a:r>
              <a:rPr lang="it-IT" sz="900"/>
              <a:t>                </a:t>
            </a:r>
            <a:r>
              <a:rPr lang="it-IT" sz="900" err="1"/>
              <a:t>if</a:t>
            </a:r>
            <a:r>
              <a:rPr lang="it-IT" sz="900"/>
              <a:t> </a:t>
            </a:r>
            <a:r>
              <a:rPr lang="it-IT" sz="900" err="1"/>
              <a:t>el.get_nodi</a:t>
            </a:r>
            <a:r>
              <a:rPr lang="it-IT" sz="900"/>
              <a:t>()[0] in el2.get_nodi():</a:t>
            </a:r>
          </a:p>
          <a:p>
            <a:r>
              <a:rPr lang="it-IT" sz="900"/>
              <a:t>                    </a:t>
            </a:r>
            <a:r>
              <a:rPr lang="it-IT" sz="900" err="1"/>
              <a:t>incomplete_route_list.remove</a:t>
            </a:r>
            <a:r>
              <a:rPr lang="it-IT" sz="900"/>
              <a:t>(el2)</a:t>
            </a:r>
          </a:p>
          <a:p>
            <a:r>
              <a:rPr lang="it-IT" sz="900"/>
              <a:t>        </a:t>
            </a:r>
          </a:p>
          <a:p>
            <a:r>
              <a:rPr lang="it-IT" sz="900"/>
              <a:t>        </a:t>
            </a:r>
            <a:r>
              <a:rPr lang="it-IT" sz="900" err="1"/>
              <a:t>possibili_soluzioni.clear</a:t>
            </a:r>
            <a:r>
              <a:rPr lang="it-IT" sz="900"/>
              <a:t>()</a:t>
            </a:r>
          </a:p>
          <a:p>
            <a:r>
              <a:rPr lang="it-IT" sz="900"/>
              <a:t>        </a:t>
            </a:r>
            <a:r>
              <a:rPr lang="it-IT" sz="900" err="1"/>
              <a:t>possibili_soluzioni.append</a:t>
            </a:r>
            <a:r>
              <a:rPr lang="it-IT" sz="900"/>
              <a:t>(</a:t>
            </a:r>
            <a:r>
              <a:rPr lang="it-IT" sz="900" err="1"/>
              <a:t>new_current_solution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</a:t>
            </a:r>
            <a:r>
              <a:rPr lang="it-IT" sz="900" err="1"/>
              <a:t>new_current_solution</a:t>
            </a:r>
            <a:endParaRPr lang="it-IT" sz="90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504E100-C816-51AC-9648-8C66D1E94450}"/>
              </a:ext>
            </a:extLst>
          </p:cNvPr>
          <p:cNvSpPr txBox="1"/>
          <p:nvPr/>
        </p:nvSpPr>
        <p:spPr>
          <a:xfrm>
            <a:off x="9171653" y="820192"/>
            <a:ext cx="300474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900"/>
          </a:p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find_incomplete_route</a:t>
            </a:r>
            <a:r>
              <a:rPr lang="it-IT" sz="900"/>
              <a:t>(</a:t>
            </a:r>
            <a:r>
              <a:rPr lang="it-IT" sz="900" err="1"/>
              <a:t>current_solution</a:t>
            </a:r>
            <a:r>
              <a:rPr lang="it-IT" sz="900"/>
              <a:t>):</a:t>
            </a:r>
          </a:p>
          <a:p>
            <a:r>
              <a:rPr lang="it-IT" sz="900"/>
              <a:t>    incomplete=[]</a:t>
            </a:r>
          </a:p>
          <a:p>
            <a:r>
              <a:rPr lang="it-IT" sz="900"/>
              <a:t>    for </a:t>
            </a:r>
            <a:r>
              <a:rPr lang="it-IT" sz="900" err="1"/>
              <a:t>el</a:t>
            </a:r>
            <a:r>
              <a:rPr lang="it-IT" sz="900"/>
              <a:t> in </a:t>
            </a:r>
            <a:r>
              <a:rPr lang="it-IT" sz="900" err="1"/>
              <a:t>current_solution</a:t>
            </a:r>
            <a:r>
              <a:rPr lang="it-IT" sz="900"/>
              <a:t>:</a:t>
            </a:r>
          </a:p>
          <a:p>
            <a:r>
              <a:rPr lang="it-IT" sz="900"/>
              <a:t>        if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el.get_nodi</a:t>
            </a:r>
            <a:r>
              <a:rPr lang="it-IT" sz="900"/>
              <a:t>())==2 and </a:t>
            </a:r>
            <a:r>
              <a:rPr lang="it-IT" sz="900" err="1"/>
              <a:t>el.get_nodi</a:t>
            </a:r>
            <a:r>
              <a:rPr lang="it-IT" sz="900"/>
              <a:t>()[0].</a:t>
            </a:r>
            <a:r>
              <a:rPr lang="it-IT" sz="900" err="1"/>
              <a:t>get_c</a:t>
            </a:r>
            <a:r>
              <a:rPr lang="it-IT" sz="900"/>
              <a:t>()==5:</a:t>
            </a:r>
          </a:p>
          <a:p>
            <a:r>
              <a:rPr lang="it-IT" sz="900"/>
              <a:t>            </a:t>
            </a:r>
            <a:r>
              <a:rPr lang="it-IT" sz="900" err="1"/>
              <a:t>incomplete.append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r>
              <a:rPr lang="it-IT" sz="900"/>
              <a:t>        else:</a:t>
            </a:r>
          </a:p>
          <a:p>
            <a:r>
              <a:rPr lang="it-IT" sz="900"/>
              <a:t>            if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el.get_nodi</a:t>
            </a:r>
            <a:r>
              <a:rPr lang="it-IT" sz="900"/>
              <a:t>()) &gt;2 and </a:t>
            </a:r>
            <a:r>
              <a:rPr lang="it-IT" sz="900" err="1"/>
              <a:t>len</a:t>
            </a:r>
            <a:r>
              <a:rPr lang="it-IT" sz="900"/>
              <a:t>(</a:t>
            </a:r>
            <a:r>
              <a:rPr lang="it-IT" sz="900" err="1"/>
              <a:t>el.get_nodi</a:t>
            </a:r>
            <a:r>
              <a:rPr lang="it-IT" sz="900"/>
              <a:t>())&lt;6:</a:t>
            </a:r>
          </a:p>
          <a:p>
            <a:r>
              <a:rPr lang="it-IT" sz="900"/>
              <a:t>                </a:t>
            </a:r>
            <a:r>
              <a:rPr lang="it-IT" sz="900" err="1"/>
              <a:t>incomplete.append</a:t>
            </a:r>
            <a:r>
              <a:rPr lang="it-IT" sz="900"/>
              <a:t>(</a:t>
            </a:r>
            <a:r>
              <a:rPr lang="it-IT" sz="900" err="1"/>
              <a:t>el</a:t>
            </a:r>
            <a:r>
              <a:rPr lang="it-IT" sz="900"/>
              <a:t>)</a:t>
            </a:r>
          </a:p>
          <a:p>
            <a:endParaRPr lang="it-IT" sz="900"/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incomplete</a:t>
            </a:r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endParaRPr lang="it-IT" sz="900"/>
          </a:p>
          <a:p>
            <a:r>
              <a:rPr lang="it-IT" sz="900" err="1"/>
              <a:t>def</a:t>
            </a:r>
            <a:r>
              <a:rPr lang="it-IT" sz="900"/>
              <a:t> </a:t>
            </a:r>
            <a:r>
              <a:rPr lang="it-IT" sz="900" err="1"/>
              <a:t>make_route</a:t>
            </a:r>
            <a:r>
              <a:rPr lang="it-IT" sz="900"/>
              <a:t>(autista, r1, r2):</a:t>
            </a:r>
          </a:p>
          <a:p>
            <a:r>
              <a:rPr lang="it-IT" sz="900"/>
              <a:t>    </a:t>
            </a:r>
            <a:r>
              <a:rPr lang="it-IT" sz="900" err="1"/>
              <a:t>route</a:t>
            </a:r>
            <a:r>
              <a:rPr lang="it-IT" sz="900"/>
              <a:t> = </a:t>
            </a:r>
            <a:r>
              <a:rPr lang="it-IT" sz="900" err="1"/>
              <a:t>rt.Route</a:t>
            </a:r>
            <a:r>
              <a:rPr lang="it-IT" sz="900"/>
              <a:t>()</a:t>
            </a:r>
          </a:p>
          <a:p>
            <a:r>
              <a:rPr lang="it-IT" sz="900"/>
              <a:t>    </a:t>
            </a:r>
            <a:r>
              <a:rPr lang="it-IT" sz="900" err="1"/>
              <a:t>route.aggiungi_nodo</a:t>
            </a:r>
            <a:r>
              <a:rPr lang="it-IT" sz="900"/>
              <a:t>(autista)</a:t>
            </a:r>
          </a:p>
          <a:p>
            <a:r>
              <a:rPr lang="it-IT" sz="900"/>
              <a:t>    if ((</a:t>
            </a:r>
            <a:r>
              <a:rPr lang="it-IT" sz="900" err="1"/>
              <a:t>len</a:t>
            </a:r>
            <a:r>
              <a:rPr lang="it-IT" sz="900"/>
              <a:t>(r1.get_nodi())-1) + </a:t>
            </a:r>
            <a:r>
              <a:rPr lang="it-IT" sz="900" err="1"/>
              <a:t>len</a:t>
            </a:r>
            <a:r>
              <a:rPr lang="it-IT" sz="900"/>
              <a:t>(r2.get_nodi())) &lt;=6:</a:t>
            </a:r>
          </a:p>
          <a:p>
            <a:r>
              <a:rPr lang="it-IT" sz="900"/>
              <a:t>        for i in range(0, </a:t>
            </a:r>
            <a:r>
              <a:rPr lang="it-IT" sz="900" err="1"/>
              <a:t>len</a:t>
            </a:r>
            <a:r>
              <a:rPr lang="it-IT" sz="900"/>
              <a:t>(r1.get_nodi())-1):</a:t>
            </a:r>
          </a:p>
          <a:p>
            <a:r>
              <a:rPr lang="it-IT" sz="900"/>
              <a:t>            if r1.get_nodi()[i].</a:t>
            </a:r>
            <a:r>
              <a:rPr lang="it-IT" sz="900" err="1"/>
              <a:t>get_id</a:t>
            </a:r>
            <a:r>
              <a:rPr lang="it-IT" sz="900"/>
              <a:t>() != </a:t>
            </a:r>
            <a:r>
              <a:rPr lang="it-IT" sz="900" err="1"/>
              <a:t>autista.get_id</a:t>
            </a:r>
            <a:r>
              <a:rPr lang="it-IT" sz="900"/>
              <a:t>():</a:t>
            </a:r>
          </a:p>
          <a:p>
            <a:r>
              <a:rPr lang="it-IT" sz="900"/>
              <a:t>                </a:t>
            </a:r>
            <a:r>
              <a:rPr lang="it-IT" sz="900" err="1"/>
              <a:t>route.aggiungi_nodo</a:t>
            </a:r>
            <a:r>
              <a:rPr lang="it-IT" sz="900"/>
              <a:t>(r1.get_nodi()[i])</a:t>
            </a:r>
          </a:p>
          <a:p>
            <a:r>
              <a:rPr lang="it-IT" sz="900"/>
              <a:t>        for i in range(0, </a:t>
            </a:r>
            <a:r>
              <a:rPr lang="it-IT" sz="900" err="1"/>
              <a:t>len</a:t>
            </a:r>
            <a:r>
              <a:rPr lang="it-IT" sz="900"/>
              <a:t>(r2.get_nodi())):</a:t>
            </a:r>
          </a:p>
          <a:p>
            <a:r>
              <a:rPr lang="it-IT" sz="900"/>
              <a:t>            if r2.get_nodi()[i].</a:t>
            </a:r>
            <a:r>
              <a:rPr lang="it-IT" sz="900" err="1"/>
              <a:t>get_id</a:t>
            </a:r>
            <a:r>
              <a:rPr lang="it-IT" sz="900"/>
              <a:t>() != </a:t>
            </a:r>
            <a:r>
              <a:rPr lang="it-IT" sz="900" err="1"/>
              <a:t>autista.get_id</a:t>
            </a:r>
            <a:r>
              <a:rPr lang="it-IT" sz="900"/>
              <a:t>():</a:t>
            </a:r>
          </a:p>
          <a:p>
            <a:r>
              <a:rPr lang="it-IT" sz="900"/>
              <a:t>                </a:t>
            </a:r>
            <a:r>
              <a:rPr lang="it-IT" sz="900" err="1"/>
              <a:t>route.aggiungi_nodo</a:t>
            </a:r>
            <a:r>
              <a:rPr lang="it-IT" sz="900"/>
              <a:t>(r2.get_nodi()[i])</a:t>
            </a:r>
          </a:p>
          <a:p>
            <a:r>
              <a:rPr lang="it-IT" sz="900"/>
              <a:t>    </a:t>
            </a:r>
            <a:r>
              <a:rPr lang="it-IT" sz="900" err="1"/>
              <a:t>route.set_km</a:t>
            </a:r>
            <a:r>
              <a:rPr lang="it-IT" sz="900"/>
              <a:t>()</a:t>
            </a:r>
          </a:p>
          <a:p>
            <a:r>
              <a:rPr lang="it-IT" sz="900"/>
              <a:t>    </a:t>
            </a:r>
            <a:r>
              <a:rPr lang="it-IT" sz="900" err="1"/>
              <a:t>return</a:t>
            </a:r>
            <a:r>
              <a:rPr lang="it-IT" sz="900"/>
              <a:t> </a:t>
            </a:r>
            <a:r>
              <a:rPr lang="it-IT" sz="900" err="1"/>
              <a:t>route</a:t>
            </a:r>
            <a:endParaRPr lang="it-IT" sz="90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7DA333D-4B20-77E9-07C9-7F75FBBA3274}"/>
              </a:ext>
            </a:extLst>
          </p:cNvPr>
          <p:cNvCxnSpPr>
            <a:cxnSpLocks/>
          </p:cNvCxnSpPr>
          <p:nvPr/>
        </p:nvCxnSpPr>
        <p:spPr>
          <a:xfrm>
            <a:off x="5420647" y="1119600"/>
            <a:ext cx="0" cy="4828916"/>
          </a:xfrm>
          <a:prstGeom prst="line">
            <a:avLst/>
          </a:prstGeom>
          <a:ln w="38100" cap="flat" cmpd="sng" algn="ctr">
            <a:solidFill>
              <a:srgbClr val="DFC7B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84303AE4-26A7-18E6-5668-3582DBC3B14C}"/>
              </a:ext>
            </a:extLst>
          </p:cNvPr>
          <p:cNvCxnSpPr>
            <a:cxnSpLocks/>
          </p:cNvCxnSpPr>
          <p:nvPr/>
        </p:nvCxnSpPr>
        <p:spPr>
          <a:xfrm>
            <a:off x="9073589" y="1208892"/>
            <a:ext cx="0" cy="4828916"/>
          </a:xfrm>
          <a:prstGeom prst="line">
            <a:avLst/>
          </a:prstGeom>
          <a:ln w="38100" cap="flat" cmpd="sng" algn="ctr">
            <a:solidFill>
              <a:srgbClr val="DFC7BC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C85F30CD-AA8C-E851-05CC-AB2CFCC2FA03}"/>
              </a:ext>
            </a:extLst>
          </p:cNvPr>
          <p:cNvCxnSpPr>
            <a:cxnSpLocks/>
          </p:cNvCxnSpPr>
          <p:nvPr/>
        </p:nvCxnSpPr>
        <p:spPr>
          <a:xfrm>
            <a:off x="9073589" y="1119600"/>
            <a:ext cx="0" cy="1224354"/>
          </a:xfrm>
          <a:prstGeom prst="line">
            <a:avLst/>
          </a:prstGeom>
          <a:ln w="38100" cap="flat" cmpd="sng" algn="ctr">
            <a:solidFill>
              <a:srgbClr val="F1E7DE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77CB53E4-EEFC-14C6-00E1-AD57472F261E}"/>
              </a:ext>
            </a:extLst>
          </p:cNvPr>
          <p:cNvSpPr/>
          <p:nvPr/>
        </p:nvSpPr>
        <p:spPr>
          <a:xfrm>
            <a:off x="2859815" y="2572681"/>
            <a:ext cx="1800239" cy="9515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incompleta scorro tutte le altre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incomplete e per ogni combinazione chiamo la </a:t>
            </a:r>
            <a:r>
              <a:rPr lang="it-IT" sz="1000" err="1">
                <a:solidFill>
                  <a:schemeClr val="tx1"/>
                </a:solidFill>
              </a:rPr>
              <a:t>merging_incomplete_routes</a:t>
            </a:r>
            <a:endParaRPr lang="it-IT" sz="1000">
              <a:solidFill>
                <a:schemeClr val="tx1"/>
              </a:solidFill>
            </a:endParaRPr>
          </a:p>
        </p:txBody>
      </p:sp>
      <p:pic>
        <p:nvPicPr>
          <p:cNvPr id="27" name="Elemento grafico 26" descr="Freccia linea: curva antioraria con riempimento a tinta unita">
            <a:extLst>
              <a:ext uri="{FF2B5EF4-FFF2-40B4-BE49-F238E27FC236}">
                <a16:creationId xmlns:a16="http://schemas.microsoft.com/office/drawing/2014/main" id="{76C0BF5B-DE18-ECF8-1EDF-6A3CF13E9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2125132" y="2426618"/>
            <a:ext cx="700091" cy="776191"/>
          </a:xfrm>
          <a:prstGeom prst="rect">
            <a:avLst/>
          </a:prstGeom>
        </p:spPr>
      </p:pic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08A0BA4-2262-3B7B-6C2E-F2F8CEDEF51E}"/>
              </a:ext>
            </a:extLst>
          </p:cNvPr>
          <p:cNvSpPr/>
          <p:nvPr/>
        </p:nvSpPr>
        <p:spPr>
          <a:xfrm>
            <a:off x="3423339" y="3672177"/>
            <a:ext cx="1813083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Scelgo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, formata dalla combinazione della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che sto esaminando e tutte le altre, che mi minimizza i km.</a:t>
            </a:r>
          </a:p>
        </p:txBody>
      </p: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3B70D14D-A705-5932-A4F6-FCEA62A1C061}"/>
              </a:ext>
            </a:extLst>
          </p:cNvPr>
          <p:cNvCxnSpPr>
            <a:cxnSpLocks/>
          </p:cNvCxnSpPr>
          <p:nvPr/>
        </p:nvCxnSpPr>
        <p:spPr>
          <a:xfrm flipV="1">
            <a:off x="4680088" y="761180"/>
            <a:ext cx="4936185" cy="1534487"/>
          </a:xfrm>
          <a:prstGeom prst="bentConnector3">
            <a:avLst>
              <a:gd name="adj1" fmla="val 5216"/>
            </a:avLst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9D764E9-CE2D-BA1F-4683-09C81787AA7D}"/>
              </a:ext>
            </a:extLst>
          </p:cNvPr>
          <p:cNvSpPr/>
          <p:nvPr/>
        </p:nvSpPr>
        <p:spPr>
          <a:xfrm>
            <a:off x="10309251" y="2243712"/>
            <a:ext cx="1705965" cy="1487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 partire dalla soluzione corrente restituisco l’insieme delle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formate o da un autista che va ad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 senza prelevare nessuno oppure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che non raggiungono la capacità massima.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A4D1C217-1AA4-806E-EA74-75A785CA98C1}"/>
              </a:ext>
            </a:extLst>
          </p:cNvPr>
          <p:cNvCxnSpPr>
            <a:cxnSpLocks/>
          </p:cNvCxnSpPr>
          <p:nvPr/>
        </p:nvCxnSpPr>
        <p:spPr>
          <a:xfrm>
            <a:off x="9616273" y="761180"/>
            <a:ext cx="0" cy="273124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Elemento grafico 17" descr="Freccia linea: curva antioraria con riempimento a tinta unita">
            <a:extLst>
              <a:ext uri="{FF2B5EF4-FFF2-40B4-BE49-F238E27FC236}">
                <a16:creationId xmlns:a16="http://schemas.microsoft.com/office/drawing/2014/main" id="{4B4CFE9B-68FB-F36C-7165-08D84443C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9477445" y="2374663"/>
            <a:ext cx="700091" cy="776191"/>
          </a:xfrm>
          <a:prstGeom prst="rect">
            <a:avLst/>
          </a:prstGeom>
        </p:spPr>
      </p:pic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1F45F32-0C64-4E67-99A8-A51AE773830F}"/>
              </a:ext>
            </a:extLst>
          </p:cNvPr>
          <p:cNvSpPr/>
          <p:nvPr/>
        </p:nvSpPr>
        <p:spPr>
          <a:xfrm>
            <a:off x="7641987" y="1664401"/>
            <a:ext cx="1352954" cy="569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Creo una lista composta dai due autisti delle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Rettangolo con angoli arrotondati 19">
            <a:extLst>
              <a:ext uri="{FF2B5EF4-FFF2-40B4-BE49-F238E27FC236}">
                <a16:creationId xmlns:a16="http://schemas.microsoft.com/office/drawing/2014/main" id="{7B964200-00AD-5046-33EB-22552B3E8E42}"/>
              </a:ext>
            </a:extLst>
          </p:cNvPr>
          <p:cNvSpPr/>
          <p:nvPr/>
        </p:nvSpPr>
        <p:spPr>
          <a:xfrm>
            <a:off x="10381072" y="5480425"/>
            <a:ext cx="1634143" cy="75569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Crea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con l’autista in prima posizione e poi tutti gli utenti delle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+ </a:t>
            </a:r>
            <a:r>
              <a:rPr lang="it-IT" sz="1000" err="1">
                <a:solidFill>
                  <a:schemeClr val="tx1"/>
                </a:solidFill>
              </a:rPr>
              <a:t>UniFe</a:t>
            </a:r>
            <a:r>
              <a:rPr lang="it-IT" sz="1000">
                <a:solidFill>
                  <a:schemeClr val="tx1"/>
                </a:solidFill>
              </a:rPr>
              <a:t>..</a:t>
            </a: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B48B0813-FD68-93BE-4A28-3FDC5C2553B6}"/>
              </a:ext>
            </a:extLst>
          </p:cNvPr>
          <p:cNvCxnSpPr>
            <a:cxnSpLocks/>
          </p:cNvCxnSpPr>
          <p:nvPr/>
        </p:nvCxnSpPr>
        <p:spPr>
          <a:xfrm>
            <a:off x="7902151" y="3156617"/>
            <a:ext cx="2091785" cy="707263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Elemento grafico 47" descr="Freccia linea: curva antioraria con riempimento a tinta unita">
            <a:extLst>
              <a:ext uri="{FF2B5EF4-FFF2-40B4-BE49-F238E27FC236}">
                <a16:creationId xmlns:a16="http://schemas.microsoft.com/office/drawing/2014/main" id="{E2C7E74B-BEF3-70C7-CEF7-648307B21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04975">
            <a:off x="9626229" y="5390683"/>
            <a:ext cx="700091" cy="776191"/>
          </a:xfrm>
          <a:prstGeom prst="rect">
            <a:avLst/>
          </a:prstGeom>
        </p:spPr>
      </p:pic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6F3B462B-3357-406A-D66D-D26802A6335C}"/>
              </a:ext>
            </a:extLst>
          </p:cNvPr>
          <p:cNvSpPr/>
          <p:nvPr/>
        </p:nvSpPr>
        <p:spPr>
          <a:xfrm>
            <a:off x="7657518" y="2362991"/>
            <a:ext cx="1352954" cy="5695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autista chiamo la </a:t>
            </a:r>
            <a:r>
              <a:rPr lang="it-IT" sz="1000" err="1">
                <a:solidFill>
                  <a:schemeClr val="tx1"/>
                </a:solidFill>
              </a:rPr>
              <a:t>make_route</a:t>
            </a:r>
            <a:r>
              <a:rPr lang="it-IT" sz="1000">
                <a:solidFill>
                  <a:schemeClr val="tx1"/>
                </a:solidFill>
              </a:rPr>
              <a:t> insieme alle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0" name="Elemento grafico 49" descr="Freccia linea: curva oraria con riempimento a tinta unita">
            <a:extLst>
              <a:ext uri="{FF2B5EF4-FFF2-40B4-BE49-F238E27FC236}">
                <a16:creationId xmlns:a16="http://schemas.microsoft.com/office/drawing/2014/main" id="{73DDFC7F-BD3B-3C50-F80A-728A0780AE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551595">
            <a:off x="6941272" y="1407443"/>
            <a:ext cx="669677" cy="669677"/>
          </a:xfrm>
          <a:prstGeom prst="rect">
            <a:avLst/>
          </a:prstGeom>
        </p:spPr>
      </p:pic>
      <p:pic>
        <p:nvPicPr>
          <p:cNvPr id="52" name="Elemento grafico 51" descr="Freccia linea: curva oraria con riempimento a tinta unita">
            <a:extLst>
              <a:ext uri="{FF2B5EF4-FFF2-40B4-BE49-F238E27FC236}">
                <a16:creationId xmlns:a16="http://schemas.microsoft.com/office/drawing/2014/main" id="{CCAE12E9-1FE9-BE94-AD6E-9749776FE5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674992">
            <a:off x="7010344" y="2554019"/>
            <a:ext cx="669677" cy="669677"/>
          </a:xfrm>
          <a:prstGeom prst="rect">
            <a:avLst/>
          </a:prstGeom>
        </p:spPr>
      </p:pic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DA4CA68A-946A-0E04-87D5-45264AFBB9CC}"/>
              </a:ext>
            </a:extLst>
          </p:cNvPr>
          <p:cNvSpPr/>
          <p:nvPr/>
        </p:nvSpPr>
        <p:spPr>
          <a:xfrm>
            <a:off x="7566216" y="3727326"/>
            <a:ext cx="1352954" cy="4349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Ottimizzo le soluzioni con la VND</a:t>
            </a:r>
          </a:p>
        </p:txBody>
      </p:sp>
      <p:pic>
        <p:nvPicPr>
          <p:cNvPr id="53" name="Elemento grafico 52" descr="Freccia linea: curva antioraria con riempimento a tinta unita">
            <a:extLst>
              <a:ext uri="{FF2B5EF4-FFF2-40B4-BE49-F238E27FC236}">
                <a16:creationId xmlns:a16="http://schemas.microsoft.com/office/drawing/2014/main" id="{AEB5FBB7-47E5-B501-5F3D-9E11477BB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7052939" y="3456171"/>
            <a:ext cx="513927" cy="569791"/>
          </a:xfrm>
          <a:prstGeom prst="rect">
            <a:avLst/>
          </a:prstGeom>
        </p:spPr>
      </p:pic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13566DBE-68C3-4D05-F360-F9049A664CEE}"/>
              </a:ext>
            </a:extLst>
          </p:cNvPr>
          <p:cNvSpPr/>
          <p:nvPr/>
        </p:nvSpPr>
        <p:spPr>
          <a:xfrm>
            <a:off x="7641987" y="4806869"/>
            <a:ext cx="1369903" cy="673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Scelgo la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formata da r1 e r2 che mi minimizza i km.</a:t>
            </a:r>
          </a:p>
        </p:txBody>
      </p:sp>
      <p:pic>
        <p:nvPicPr>
          <p:cNvPr id="56" name="Elemento grafico 55" descr="Freccia linea: curva antioraria con riempimento a tinta unita">
            <a:extLst>
              <a:ext uri="{FF2B5EF4-FFF2-40B4-BE49-F238E27FC236}">
                <a16:creationId xmlns:a16="http://schemas.microsoft.com/office/drawing/2014/main" id="{37D380CA-4503-F75D-A038-BB97EAFC6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873809">
            <a:off x="2635362" y="3435495"/>
            <a:ext cx="700091" cy="776191"/>
          </a:xfrm>
          <a:prstGeom prst="rect">
            <a:avLst/>
          </a:prstGeom>
        </p:spPr>
      </p:pic>
      <p:pic>
        <p:nvPicPr>
          <p:cNvPr id="57" name="Elemento grafico 56" descr="Freccia linea: curva oraria con riempimento a tinta unita">
            <a:extLst>
              <a:ext uri="{FF2B5EF4-FFF2-40B4-BE49-F238E27FC236}">
                <a16:creationId xmlns:a16="http://schemas.microsoft.com/office/drawing/2014/main" id="{5D09E265-5FC2-3264-527C-BD545564C7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374747">
            <a:off x="7334531" y="4379823"/>
            <a:ext cx="551792" cy="551792"/>
          </a:xfrm>
          <a:prstGeom prst="rect">
            <a:avLst/>
          </a:prstGeom>
        </p:spPr>
      </p:pic>
      <p:cxnSp>
        <p:nvCxnSpPr>
          <p:cNvPr id="58" name="Connettore a gomito 57">
            <a:extLst>
              <a:ext uri="{FF2B5EF4-FFF2-40B4-BE49-F238E27FC236}">
                <a16:creationId xmlns:a16="http://schemas.microsoft.com/office/drawing/2014/main" id="{0B77B8C5-613A-7A72-95CA-EB01ACE3970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64672" y="1042307"/>
            <a:ext cx="1549377" cy="1178664"/>
          </a:xfrm>
          <a:prstGeom prst="bentConnector3">
            <a:avLst>
              <a:gd name="adj1" fmla="val 99938"/>
            </a:avLst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ttore 2 61">
            <a:extLst>
              <a:ext uri="{FF2B5EF4-FFF2-40B4-BE49-F238E27FC236}">
                <a16:creationId xmlns:a16="http://schemas.microsoft.com/office/drawing/2014/main" id="{7B7B22AD-7FAD-B90F-A1B7-24D8F8A2BCB4}"/>
              </a:ext>
            </a:extLst>
          </p:cNvPr>
          <p:cNvCxnSpPr>
            <a:cxnSpLocks/>
          </p:cNvCxnSpPr>
          <p:nvPr/>
        </p:nvCxnSpPr>
        <p:spPr>
          <a:xfrm>
            <a:off x="6528693" y="863627"/>
            <a:ext cx="0" cy="170677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0326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240A165-98B8-50F1-FB5F-8674DBAEA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it-IT" noProof="0"/>
              <a:t>2023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99847211-2B0E-24B9-F541-7D1F09C7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756BF6B6-ACC7-48DE-7CC8-EE5C214A7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54</a:t>
            </a:fld>
            <a:endParaRPr lang="it-IT" noProof="0"/>
          </a:p>
        </p:txBody>
      </p:sp>
      <p:pic>
        <p:nvPicPr>
          <p:cNvPr id="18" name="Immagine 17" descr="Immagine che contiene Elementi grafici, disegno, schizzo, Adesivo per automobili&#10;&#10;Descrizione generata automaticamente">
            <a:extLst>
              <a:ext uri="{FF2B5EF4-FFF2-40B4-BE49-F238E27FC236}">
                <a16:creationId xmlns:a16="http://schemas.microsoft.com/office/drawing/2014/main" id="{239E67FC-3071-A3AD-CE13-DD4D227B1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826" y="53299"/>
            <a:ext cx="951966" cy="951966"/>
          </a:xfrm>
          <a:prstGeom prst="rect">
            <a:avLst/>
          </a:prstGeom>
        </p:spPr>
      </p:pic>
      <p:pic>
        <p:nvPicPr>
          <p:cNvPr id="2" name="Picture 14" descr="Car PNG per il download gratuito">
            <a:extLst>
              <a:ext uri="{FF2B5EF4-FFF2-40B4-BE49-F238E27FC236}">
                <a16:creationId xmlns:a16="http://schemas.microsoft.com/office/drawing/2014/main" id="{8832CDAB-CA52-7C2E-F162-9A84B5B80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365" y="5861916"/>
            <a:ext cx="910564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2" descr="University PNGs for Free Download">
            <a:extLst>
              <a:ext uri="{FF2B5EF4-FFF2-40B4-BE49-F238E27FC236}">
                <a16:creationId xmlns:a16="http://schemas.microsoft.com/office/drawing/2014/main" id="{8B08CB99-B3AA-8D9E-12B7-09FEFE59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9944" y="1656183"/>
            <a:ext cx="990600" cy="67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Pin PNG, Location Pin Transparent Free Download - Free Transparent PNG Logos">
            <a:extLst>
              <a:ext uri="{FF2B5EF4-FFF2-40B4-BE49-F238E27FC236}">
                <a16:creationId xmlns:a16="http://schemas.microsoft.com/office/drawing/2014/main" id="{B75B38EA-785D-C50A-39AA-2ECA2A4EA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080" y="781500"/>
            <a:ext cx="748327" cy="7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6" descr="outline drawing house front elevation view. 11577269 PNG">
            <a:extLst>
              <a:ext uri="{FF2B5EF4-FFF2-40B4-BE49-F238E27FC236}">
                <a16:creationId xmlns:a16="http://schemas.microsoft.com/office/drawing/2014/main" id="{94EFA538-0A4B-268E-5992-406E71E9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288" y="3240836"/>
            <a:ext cx="488301" cy="40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0" descr="House PNGs for Free Download">
            <a:extLst>
              <a:ext uri="{FF2B5EF4-FFF2-40B4-BE49-F238E27FC236}">
                <a16:creationId xmlns:a16="http://schemas.microsoft.com/office/drawing/2014/main" id="{8F00B5D4-1B62-CB7E-2570-30C16F7A7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246" y="2694656"/>
            <a:ext cx="439886" cy="43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simbolo, cartello&#10;&#10;Descrizione generata automaticamente">
            <a:extLst>
              <a:ext uri="{FF2B5EF4-FFF2-40B4-BE49-F238E27FC236}">
                <a16:creationId xmlns:a16="http://schemas.microsoft.com/office/drawing/2014/main" id="{E63018C7-5871-112D-490A-C46F511FC1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5974" y="3683693"/>
            <a:ext cx="569469" cy="569469"/>
          </a:xfrm>
          <a:prstGeom prst="rect">
            <a:avLst/>
          </a:prstGeom>
        </p:spPr>
      </p:pic>
      <p:pic>
        <p:nvPicPr>
          <p:cNvPr id="14" name="Picture 34" descr="House PNG Clip Art - Best WEB Clipart">
            <a:extLst>
              <a:ext uri="{FF2B5EF4-FFF2-40B4-BE49-F238E27FC236}">
                <a16:creationId xmlns:a16="http://schemas.microsoft.com/office/drawing/2014/main" id="{7004C08B-D92A-F2C4-770B-5E457A1D3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117" y="2139083"/>
            <a:ext cx="560845" cy="35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0" descr="macchina vintage 1193930 PNG">
            <a:extLst>
              <a:ext uri="{FF2B5EF4-FFF2-40B4-BE49-F238E27FC236}">
                <a16:creationId xmlns:a16="http://schemas.microsoft.com/office/drawing/2014/main" id="{90E90B5B-078B-91C9-B6C3-2BEE9919F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92" y="4646510"/>
            <a:ext cx="750039" cy="28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2" descr="macchina vintage 1193932 PNG">
            <a:extLst>
              <a:ext uri="{FF2B5EF4-FFF2-40B4-BE49-F238E27FC236}">
                <a16:creationId xmlns:a16="http://schemas.microsoft.com/office/drawing/2014/main" id="{43E4D2EC-4E48-2F4C-AA6C-8C07BD1D8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2277" y="1394713"/>
            <a:ext cx="874202" cy="3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94CD59F-6701-7AE6-177F-30B7E1514747}"/>
              </a:ext>
            </a:extLst>
          </p:cNvPr>
          <p:cNvCxnSpPr>
            <a:cxnSpLocks/>
          </p:cNvCxnSpPr>
          <p:nvPr/>
        </p:nvCxnSpPr>
        <p:spPr>
          <a:xfrm flipV="1">
            <a:off x="2457270" y="4366815"/>
            <a:ext cx="172673" cy="1388831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10F801CB-DDB6-2677-175E-948C4537D3BE}"/>
              </a:ext>
            </a:extLst>
          </p:cNvPr>
          <p:cNvCxnSpPr>
            <a:cxnSpLocks/>
          </p:cNvCxnSpPr>
          <p:nvPr/>
        </p:nvCxnSpPr>
        <p:spPr>
          <a:xfrm flipV="1">
            <a:off x="2926387" y="2575128"/>
            <a:ext cx="855455" cy="1057258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55121B1C-40E9-1912-D2EE-320AFA6A9DAE}"/>
              </a:ext>
            </a:extLst>
          </p:cNvPr>
          <p:cNvCxnSpPr>
            <a:cxnSpLocks/>
          </p:cNvCxnSpPr>
          <p:nvPr/>
        </p:nvCxnSpPr>
        <p:spPr>
          <a:xfrm flipV="1">
            <a:off x="4620104" y="2203345"/>
            <a:ext cx="2706389" cy="176350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ABDF0B31-1571-86DC-46F0-AEEF0D32358D}"/>
              </a:ext>
            </a:extLst>
          </p:cNvPr>
          <p:cNvCxnSpPr>
            <a:cxnSpLocks/>
          </p:cNvCxnSpPr>
          <p:nvPr/>
        </p:nvCxnSpPr>
        <p:spPr>
          <a:xfrm flipH="1" flipV="1">
            <a:off x="8289827" y="2457934"/>
            <a:ext cx="1175932" cy="1008679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65E6C352-A619-4585-4003-68B83CB13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678" y="3888669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AD5C3A61-EDCD-FA71-EBA2-CC364735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52" y="2126388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C4E05AE7-1622-8EFF-497D-9D247C299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291" y="2789885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onnettore diritto 49">
            <a:extLst>
              <a:ext uri="{FF2B5EF4-FFF2-40B4-BE49-F238E27FC236}">
                <a16:creationId xmlns:a16="http://schemas.microsoft.com/office/drawing/2014/main" id="{B01AA648-7916-F220-E546-A09D6E0F6F06}"/>
              </a:ext>
            </a:extLst>
          </p:cNvPr>
          <p:cNvCxnSpPr>
            <a:cxnSpLocks/>
          </p:cNvCxnSpPr>
          <p:nvPr/>
        </p:nvCxnSpPr>
        <p:spPr>
          <a:xfrm flipV="1">
            <a:off x="4847707" y="3215592"/>
            <a:ext cx="1842470" cy="1426042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76D410C7-800A-E181-A6D3-B453F1F01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371" y="3300840"/>
            <a:ext cx="165773" cy="33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Connettore diritto 52">
            <a:extLst>
              <a:ext uri="{FF2B5EF4-FFF2-40B4-BE49-F238E27FC236}">
                <a16:creationId xmlns:a16="http://schemas.microsoft.com/office/drawing/2014/main" id="{7F036613-8107-04A1-7391-9571373F2493}"/>
              </a:ext>
            </a:extLst>
          </p:cNvPr>
          <p:cNvCxnSpPr>
            <a:cxnSpLocks/>
          </p:cNvCxnSpPr>
          <p:nvPr/>
        </p:nvCxnSpPr>
        <p:spPr>
          <a:xfrm flipV="1">
            <a:off x="9852815" y="1797546"/>
            <a:ext cx="218442" cy="1418046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0342987F-2B63-7861-CD69-0313E0FF582A}"/>
              </a:ext>
            </a:extLst>
          </p:cNvPr>
          <p:cNvSpPr txBox="1"/>
          <p:nvPr/>
        </p:nvSpPr>
        <p:spPr>
          <a:xfrm>
            <a:off x="599109" y="5315790"/>
            <a:ext cx="1754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è disposto a portare con se altri utenti.</a:t>
            </a:r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4B228030-E9A8-6C9E-2628-9051A0B47700}"/>
              </a:ext>
            </a:extLst>
          </p:cNvPr>
          <p:cNvCxnSpPr>
            <a:cxnSpLocks/>
          </p:cNvCxnSpPr>
          <p:nvPr/>
        </p:nvCxnSpPr>
        <p:spPr>
          <a:xfrm flipV="1">
            <a:off x="2988737" y="5071755"/>
            <a:ext cx="1185268" cy="827446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357D22CD-2464-4449-403A-6598FD386BEA}"/>
              </a:ext>
            </a:extLst>
          </p:cNvPr>
          <p:cNvCxnSpPr>
            <a:cxnSpLocks/>
          </p:cNvCxnSpPr>
          <p:nvPr/>
        </p:nvCxnSpPr>
        <p:spPr>
          <a:xfrm>
            <a:off x="2998962" y="4060316"/>
            <a:ext cx="924809" cy="47197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olo 11">
            <a:extLst>
              <a:ext uri="{FF2B5EF4-FFF2-40B4-BE49-F238E27FC236}">
                <a16:creationId xmlns:a16="http://schemas.microsoft.com/office/drawing/2014/main" id="{1AC566A3-0C57-B40C-1DA3-3E5199A37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30" y="167989"/>
            <a:ext cx="7445586" cy="676656"/>
          </a:xfrm>
        </p:spPr>
        <p:txBody>
          <a:bodyPr/>
          <a:lstStyle/>
          <a:p>
            <a:r>
              <a:rPr lang="it-IT"/>
              <a:t>Merge incomplete </a:t>
            </a:r>
            <a:r>
              <a:rPr lang="it-IT" err="1"/>
              <a:t>routes</a:t>
            </a:r>
            <a:endParaRPr lang="it-IT"/>
          </a:p>
        </p:txBody>
      </p:sp>
      <p:pic>
        <p:nvPicPr>
          <p:cNvPr id="17" name="Picture 2" descr="Merge - Free arrows icons">
            <a:extLst>
              <a:ext uri="{FF2B5EF4-FFF2-40B4-BE49-F238E27FC236}">
                <a16:creationId xmlns:a16="http://schemas.microsoft.com/office/drawing/2014/main" id="{6EB4617F-25D8-24F0-2930-F031703DC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216" y="97774"/>
            <a:ext cx="676657" cy="6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4EDCDDA8-C216-F1F7-5BDB-57A63681F98E}"/>
              </a:ext>
            </a:extLst>
          </p:cNvPr>
          <p:cNvCxnSpPr>
            <a:cxnSpLocks/>
          </p:cNvCxnSpPr>
          <p:nvPr/>
        </p:nvCxnSpPr>
        <p:spPr>
          <a:xfrm flipV="1">
            <a:off x="7252017" y="2421619"/>
            <a:ext cx="643226" cy="453673"/>
          </a:xfrm>
          <a:prstGeom prst="line">
            <a:avLst/>
          </a:prstGeom>
          <a:ln w="5715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75BEC203-D3D5-A446-FB1A-9D096D38986C}"/>
              </a:ext>
            </a:extLst>
          </p:cNvPr>
          <p:cNvSpPr txBox="1"/>
          <p:nvPr/>
        </p:nvSpPr>
        <p:spPr>
          <a:xfrm>
            <a:off x="4772044" y="4687351"/>
            <a:ext cx="1754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1200"/>
              </a:spcBef>
            </a:pPr>
            <a:r>
              <a:rPr lang="it-IT" sz="1200"/>
              <a:t>Utente che è disposto a portare con se altri utenti.</a:t>
            </a:r>
          </a:p>
        </p:txBody>
      </p: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354B9C6F-8E63-5AF2-0C9B-47F3F5544DBF}"/>
              </a:ext>
            </a:extLst>
          </p:cNvPr>
          <p:cNvCxnSpPr>
            <a:cxnSpLocks/>
          </p:cNvCxnSpPr>
          <p:nvPr/>
        </p:nvCxnSpPr>
        <p:spPr>
          <a:xfrm>
            <a:off x="4620104" y="2498595"/>
            <a:ext cx="1864730" cy="463678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30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55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7242048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7497511" y="3055302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Grafichiamo i risultati della merge incomplete </a:t>
            </a:r>
            <a:r>
              <a:rPr lang="it-IT" b="1" err="1"/>
              <a:t>routes</a:t>
            </a:r>
            <a:endParaRPr lang="it-IT" b="1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 flipV="1">
            <a:off x="3477781" y="3545028"/>
            <a:ext cx="4206543" cy="5452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  <p:pic>
        <p:nvPicPr>
          <p:cNvPr id="2" name="Picture 4" descr="Results Icon Png #13895 - Free Icons Library">
            <a:extLst>
              <a:ext uri="{FF2B5EF4-FFF2-40B4-BE49-F238E27FC236}">
                <a16:creationId xmlns:a16="http://schemas.microsoft.com/office/drawing/2014/main" id="{EDBCF9FA-F2C1-A68D-4A45-DEBB7235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EA3264A-5B49-2A2A-3136-C4DD216956A8}"/>
              </a:ext>
            </a:extLst>
          </p:cNvPr>
          <p:cNvSpPr txBox="1"/>
          <p:nvPr/>
        </p:nvSpPr>
        <p:spPr>
          <a:xfrm>
            <a:off x="376291" y="1761769"/>
            <a:ext cx="610076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routes_merge1=</a:t>
            </a:r>
            <a:r>
              <a:rPr lang="it-IT" err="1"/>
              <a:t>mer.merge_single_nodes</a:t>
            </a:r>
            <a:r>
              <a:rPr lang="it-IT"/>
              <a:t>(routes2, </a:t>
            </a:r>
            <a:r>
              <a:rPr lang="it-IT" err="1"/>
              <a:t>solo_routes</a:t>
            </a:r>
            <a:r>
              <a:rPr lang="it-IT"/>
              <a:t>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routes_merge1: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routes_merge1, 'figura2.png')</a:t>
            </a:r>
          </a:p>
          <a:p>
            <a:endParaRPr lang="it-IT"/>
          </a:p>
          <a:p>
            <a:r>
              <a:rPr lang="it-IT"/>
              <a:t>routes_merge2= </a:t>
            </a:r>
            <a:r>
              <a:rPr lang="it-IT" err="1"/>
              <a:t>mer.merge_incomplete_routes</a:t>
            </a:r>
            <a:r>
              <a:rPr lang="it-IT"/>
              <a:t>(routes_merge1)</a:t>
            </a:r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routes_merge2: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routes_merge2, 'figura3.png')</a:t>
            </a:r>
          </a:p>
        </p:txBody>
      </p:sp>
    </p:spTree>
    <p:extLst>
      <p:ext uri="{BB962C8B-B14F-4D97-AF65-F5344CB8AC3E}">
        <p14:creationId xmlns:p14="http://schemas.microsoft.com/office/powerpoint/2010/main" val="28944190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241561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6EEF86EF-EBAD-327B-0193-9BEF2C8265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79" t="12051" r="9345" b="8820"/>
          <a:stretch/>
        </p:blipFill>
        <p:spPr>
          <a:xfrm>
            <a:off x="2314478" y="0"/>
            <a:ext cx="7067743" cy="7010400"/>
          </a:xfrm>
          <a:prstGeom prst="rect">
            <a:avLst/>
          </a:prstGeom>
        </p:spPr>
      </p:pic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Prima..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1ADB637-43A5-2233-3A1C-805737412052}"/>
              </a:ext>
            </a:extLst>
          </p:cNvPr>
          <p:cNvSpPr txBox="1"/>
          <p:nvPr/>
        </p:nvSpPr>
        <p:spPr>
          <a:xfrm>
            <a:off x="9166319" y="4567824"/>
            <a:ext cx="27408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totale km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/>
              <a:t>merge single </a:t>
            </a:r>
            <a:r>
              <a:rPr lang="it-IT" altLang="it-IT" err="1"/>
              <a:t>nodes</a:t>
            </a:r>
            <a:r>
              <a:rPr lang="it-IT" altLang="it-IT"/>
              <a:t>:    </a:t>
            </a:r>
            <a:r>
              <a:rPr lang="it-IT" altLang="it-IT" b="1"/>
              <a:t>11071.467509599799</a:t>
            </a:r>
            <a:endParaRPr kumimoji="0" lang="it-IT" altLang="it-IT" sz="1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31751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3922FF92-B93A-A010-3A30-D233D3379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01" t="10721" r="8749" b="9583"/>
          <a:stretch/>
        </p:blipFill>
        <p:spPr>
          <a:xfrm>
            <a:off x="2558754" y="-145774"/>
            <a:ext cx="6991771" cy="6858000"/>
          </a:xfrm>
          <a:prstGeom prst="rect">
            <a:avLst/>
          </a:prstGeom>
        </p:spPr>
      </p:pic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Dopo..</a:t>
            </a:r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391856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084A48A-B167-6DBC-785F-A30A339AFF40}"/>
              </a:ext>
            </a:extLst>
          </p:cNvPr>
          <p:cNvSpPr txBox="1"/>
          <p:nvPr/>
        </p:nvSpPr>
        <p:spPr>
          <a:xfrm>
            <a:off x="9587698" y="4621130"/>
            <a:ext cx="20663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totale km </a:t>
            </a:r>
          </a:p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incomplete </a:t>
            </a:r>
            <a:r>
              <a:rPr lang="it-IT" b="0" i="0" err="1">
                <a:solidFill>
                  <a:srgbClr val="202124"/>
                </a:solidFill>
                <a:effectLst/>
              </a:rPr>
              <a:t>routes</a:t>
            </a:r>
            <a:r>
              <a:rPr lang="it-IT" b="0" i="0">
                <a:solidFill>
                  <a:srgbClr val="202124"/>
                </a:solidFill>
                <a:effectLst/>
              </a:rPr>
              <a:t>: </a:t>
            </a:r>
            <a:r>
              <a:rPr lang="it-IT" b="1" i="0">
                <a:solidFill>
                  <a:srgbClr val="202124"/>
                </a:solidFill>
                <a:effectLst/>
              </a:rPr>
              <a:t>10857.75670653187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17661726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3922FF92-B93A-A010-3A30-D233D3379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73" t="25995" r="52359" b="38365"/>
          <a:stretch/>
        </p:blipFill>
        <p:spPr>
          <a:xfrm>
            <a:off x="6341803" y="1620234"/>
            <a:ext cx="4087577" cy="4202141"/>
          </a:xfrm>
          <a:prstGeom prst="rect">
            <a:avLst/>
          </a:prstGeom>
        </p:spPr>
      </p:pic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6838144" y="735261"/>
            <a:ext cx="3390481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4AABB510-9B39-6403-4AFE-98CF51003A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669" t="25640" r="52241" b="38186"/>
          <a:stretch/>
        </p:blipFill>
        <p:spPr>
          <a:xfrm>
            <a:off x="1450242" y="1620234"/>
            <a:ext cx="4076191" cy="4202141"/>
          </a:xfrm>
          <a:prstGeom prst="rect">
            <a:avLst/>
          </a:prstGeom>
        </p:spPr>
      </p:pic>
      <p:sp>
        <p:nvSpPr>
          <p:cNvPr id="8" name="Titolo 6">
            <a:extLst>
              <a:ext uri="{FF2B5EF4-FFF2-40B4-BE49-F238E27FC236}">
                <a16:creationId xmlns:a16="http://schemas.microsoft.com/office/drawing/2014/main" id="{38F0EB5A-602A-30FD-BC11-B00191B031E4}"/>
              </a:ext>
            </a:extLst>
          </p:cNvPr>
          <p:cNvSpPr txBox="1">
            <a:spLocks/>
          </p:cNvSpPr>
          <p:nvPr/>
        </p:nvSpPr>
        <p:spPr>
          <a:xfrm>
            <a:off x="2050416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single </a:t>
            </a:r>
            <a:r>
              <a:rPr lang="it-IT" sz="1800" err="1"/>
              <a:t>nodes</a:t>
            </a:r>
            <a:endParaRPr lang="it-IT" sz="18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6C5F4ED9-38B6-D9D4-8301-E75E2F01EDE4}"/>
                  </a:ext>
                </a:extLst>
              </p14:cNvPr>
              <p14:cNvContentPartPr/>
              <p14:nvPr/>
            </p14:nvContentPartPr>
            <p14:xfrm>
              <a:off x="3289240" y="3952160"/>
              <a:ext cx="556560" cy="6624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6C5F4ED9-38B6-D9D4-8301-E75E2F01ED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1228" y="3916355"/>
                <a:ext cx="592223" cy="1374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put penna 1">
                <a:extLst>
                  <a:ext uri="{FF2B5EF4-FFF2-40B4-BE49-F238E27FC236}">
                    <a16:creationId xmlns:a16="http://schemas.microsoft.com/office/drawing/2014/main" id="{5804C37A-FA77-1123-56A6-EA02F4BA240A}"/>
                  </a:ext>
                </a:extLst>
              </p14:cNvPr>
              <p14:cNvContentPartPr/>
              <p14:nvPr/>
            </p14:nvContentPartPr>
            <p14:xfrm>
              <a:off x="3868480" y="2382200"/>
              <a:ext cx="531000" cy="1541880"/>
            </p14:xfrm>
          </p:contentPart>
        </mc:Choice>
        <mc:Fallback>
          <p:pic>
            <p:nvPicPr>
              <p:cNvPr id="2" name="Input penna 1">
                <a:extLst>
                  <a:ext uri="{FF2B5EF4-FFF2-40B4-BE49-F238E27FC236}">
                    <a16:creationId xmlns:a16="http://schemas.microsoft.com/office/drawing/2014/main" id="{5804C37A-FA77-1123-56A6-EA02F4BA240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50468" y="2346200"/>
                <a:ext cx="566664" cy="161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24B4855E-5DE1-5000-B124-FA8CB556318D}"/>
                  </a:ext>
                </a:extLst>
              </p14:cNvPr>
              <p14:cNvContentPartPr/>
              <p14:nvPr/>
            </p14:nvContentPartPr>
            <p14:xfrm>
              <a:off x="6715010" y="4395108"/>
              <a:ext cx="1505520" cy="362880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24B4855E-5DE1-5000-B124-FA8CB556318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697010" y="4359108"/>
                <a:ext cx="1541160" cy="43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98D0AD52-5064-64E9-1562-8621179F6DBF}"/>
                  </a:ext>
                </a:extLst>
              </p14:cNvPr>
              <p14:cNvContentPartPr/>
              <p14:nvPr/>
            </p14:nvContentPartPr>
            <p14:xfrm>
              <a:off x="1839640" y="4378760"/>
              <a:ext cx="1442160" cy="36612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98D0AD52-5064-64E9-1562-8621179F6DB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21640" y="4342760"/>
                <a:ext cx="1477800" cy="43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3" name="Input penna 22">
                <a:extLst>
                  <a:ext uri="{FF2B5EF4-FFF2-40B4-BE49-F238E27FC236}">
                    <a16:creationId xmlns:a16="http://schemas.microsoft.com/office/drawing/2014/main" id="{6555BE83-FA77-232F-6A20-2631AED62502}"/>
                  </a:ext>
                </a:extLst>
              </p14:cNvPr>
              <p14:cNvContentPartPr/>
              <p14:nvPr/>
            </p14:nvContentPartPr>
            <p14:xfrm>
              <a:off x="8210090" y="3972108"/>
              <a:ext cx="540720" cy="20160"/>
            </p14:xfrm>
          </p:contentPart>
        </mc:Choice>
        <mc:Fallback>
          <p:pic>
            <p:nvPicPr>
              <p:cNvPr id="23" name="Input penna 22">
                <a:extLst>
                  <a:ext uri="{FF2B5EF4-FFF2-40B4-BE49-F238E27FC236}">
                    <a16:creationId xmlns:a16="http://schemas.microsoft.com/office/drawing/2014/main" id="{6555BE83-FA77-232F-6A20-2631AED6250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192090" y="3936108"/>
                <a:ext cx="57636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A3FF8D73-170B-2BBA-C266-D1F3A7E2F6BA}"/>
                  </a:ext>
                </a:extLst>
              </p14:cNvPr>
              <p14:cNvContentPartPr/>
              <p14:nvPr/>
            </p14:nvContentPartPr>
            <p14:xfrm>
              <a:off x="1843960" y="3512600"/>
              <a:ext cx="1128240" cy="85104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A3FF8D73-170B-2BBA-C266-D1F3A7E2F6B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825960" y="3476600"/>
                <a:ext cx="1163880" cy="9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put penna 13">
                <a:extLst>
                  <a:ext uri="{FF2B5EF4-FFF2-40B4-BE49-F238E27FC236}">
                    <a16:creationId xmlns:a16="http://schemas.microsoft.com/office/drawing/2014/main" id="{27C757C1-BAF6-E48F-ECDA-1D5DBD051AF7}"/>
                  </a:ext>
                </a:extLst>
              </p14:cNvPr>
              <p14:cNvContentPartPr/>
              <p14:nvPr/>
            </p14:nvContentPartPr>
            <p14:xfrm>
              <a:off x="2976520" y="2341160"/>
              <a:ext cx="1455840" cy="1174320"/>
            </p14:xfrm>
          </p:contentPart>
        </mc:Choice>
        <mc:Fallback>
          <p:pic>
            <p:nvPicPr>
              <p:cNvPr id="14" name="Input penna 13">
                <a:extLst>
                  <a:ext uri="{FF2B5EF4-FFF2-40B4-BE49-F238E27FC236}">
                    <a16:creationId xmlns:a16="http://schemas.microsoft.com/office/drawing/2014/main" id="{27C757C1-BAF6-E48F-ECDA-1D5DBD051AF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58520" y="2305160"/>
                <a:ext cx="1491480" cy="12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2" name="Input penna 31">
                <a:extLst>
                  <a:ext uri="{FF2B5EF4-FFF2-40B4-BE49-F238E27FC236}">
                    <a16:creationId xmlns:a16="http://schemas.microsoft.com/office/drawing/2014/main" id="{8D252E12-AFCB-44C3-6150-145DA64C7F67}"/>
                  </a:ext>
                </a:extLst>
              </p14:cNvPr>
              <p14:cNvContentPartPr/>
              <p14:nvPr/>
            </p14:nvContentPartPr>
            <p14:xfrm>
              <a:off x="8759450" y="2339868"/>
              <a:ext cx="542160" cy="1611360"/>
            </p14:xfrm>
          </p:contentPart>
        </mc:Choice>
        <mc:Fallback>
          <p:pic>
            <p:nvPicPr>
              <p:cNvPr id="32" name="Input penna 31">
                <a:extLst>
                  <a:ext uri="{FF2B5EF4-FFF2-40B4-BE49-F238E27FC236}">
                    <a16:creationId xmlns:a16="http://schemas.microsoft.com/office/drawing/2014/main" id="{8D252E12-AFCB-44C3-6150-145DA64C7F6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41450" y="2303868"/>
                <a:ext cx="577800" cy="168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B9A54D14-12BC-2521-CA72-DAD3518E6875}"/>
                  </a:ext>
                </a:extLst>
              </p14:cNvPr>
              <p14:cNvContentPartPr/>
              <p14:nvPr/>
            </p14:nvContentPartPr>
            <p14:xfrm>
              <a:off x="6715010" y="3987948"/>
              <a:ext cx="1470240" cy="397800"/>
            </p14:xfrm>
          </p:contentPart>
        </mc:Choice>
        <mc:Fallback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B9A54D14-12BC-2521-CA72-DAD3518E687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97010" y="3951948"/>
                <a:ext cx="1505880" cy="46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5906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59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/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49402" y="3334329"/>
            <a:ext cx="2597612" cy="1502082"/>
            <a:chOff x="2109815" y="1853735"/>
            <a:chExt cx="3491176" cy="2005243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7485" y="2355046"/>
              <a:ext cx="1745588" cy="1002622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olidFill>
            <a:srgbClr val="606860"/>
          </a:solidFill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grpFill/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no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8" name="Elemento grafico 17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397DC46A-9711-3C1B-1CC6-8EF4C5180F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1995223" y="3174911"/>
            <a:ext cx="764550" cy="764550"/>
          </a:xfrm>
          <a:prstGeom prst="rect">
            <a:avLst/>
          </a:prstGeom>
        </p:spPr>
      </p:pic>
      <p:pic>
        <p:nvPicPr>
          <p:cNvPr id="20" name="Elemento grafico 19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0F526615-8700-3651-F3B7-4DA14282E4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4631755" y="3149552"/>
            <a:ext cx="764550" cy="764550"/>
          </a:xfrm>
          <a:prstGeom prst="rect">
            <a:avLst/>
          </a:prstGeom>
        </p:spPr>
      </p:pic>
      <p:pic>
        <p:nvPicPr>
          <p:cNvPr id="21" name="Elemento grafico 20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F2B2D5DB-84C7-D712-2127-BFFBE731A3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9804033" y="3128707"/>
            <a:ext cx="764550" cy="7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8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9350B43-2FC6-DBFA-2920-C8265C1C6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1EFDBE1-8C88-4D39-6BA3-537373DFA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91CF39-6540-5B9E-8E6C-4310213A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6</a:t>
            </a:fld>
            <a:endParaRPr lang="it-IT"/>
          </a:p>
        </p:txBody>
      </p:sp>
      <p:pic>
        <p:nvPicPr>
          <p:cNvPr id="8" name="Immagine 7" descr="Immagine che contiene Elementi grafici, schermata, simbolo, linea&#10;&#10;Descrizione generata automaticamente">
            <a:extLst>
              <a:ext uri="{FF2B5EF4-FFF2-40B4-BE49-F238E27FC236}">
                <a16:creationId xmlns:a16="http://schemas.microsoft.com/office/drawing/2014/main" id="{9827CC36-C91B-00E7-1328-07D48D19F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127" y="3227890"/>
            <a:ext cx="721971" cy="721971"/>
          </a:xfrm>
          <a:prstGeom prst="rect">
            <a:avLst/>
          </a:prstGeom>
        </p:spPr>
      </p:pic>
      <p:pic>
        <p:nvPicPr>
          <p:cNvPr id="10" name="Immagine 9" descr="Immagine che contiene clipart, Elementi grafici, simbolo, cartone animato&#10;&#10;Descrizione generata automaticamente">
            <a:extLst>
              <a:ext uri="{FF2B5EF4-FFF2-40B4-BE49-F238E27FC236}">
                <a16:creationId xmlns:a16="http://schemas.microsoft.com/office/drawing/2014/main" id="{48D9FD71-D9B6-9336-8696-A4AFC92F2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347" y="3327593"/>
            <a:ext cx="646457" cy="708370"/>
          </a:xfrm>
          <a:prstGeom prst="rect">
            <a:avLst/>
          </a:prstGeom>
        </p:spPr>
      </p:pic>
      <p:pic>
        <p:nvPicPr>
          <p:cNvPr id="12" name="Immagine 11" descr="Immagine che contiene nero, oscurità&#10;&#10;Descrizione generata automaticamente">
            <a:hlinkClick r:id="rId5"/>
            <a:extLst>
              <a:ext uri="{FF2B5EF4-FFF2-40B4-BE49-F238E27FC236}">
                <a16:creationId xmlns:a16="http://schemas.microsoft.com/office/drawing/2014/main" id="{EB7DA54F-C1E1-A5E7-9BE9-14B23B079D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7972" y="3227890"/>
            <a:ext cx="725501" cy="72550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E166758-B4A5-7D8E-33C0-208F96B60724}"/>
              </a:ext>
            </a:extLst>
          </p:cNvPr>
          <p:cNvSpPr txBox="1"/>
          <p:nvPr/>
        </p:nvSpPr>
        <p:spPr>
          <a:xfrm>
            <a:off x="4094920" y="1574066"/>
            <a:ext cx="3551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>
                <a:latin typeface="+mj-lt"/>
              </a:rPr>
              <a:t>Realizzazione del problema</a:t>
            </a: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7792CDB9-5BD6-18F6-45E5-CAF350060844}"/>
              </a:ext>
            </a:extLst>
          </p:cNvPr>
          <p:cNvCxnSpPr/>
          <p:nvPr/>
        </p:nvCxnSpPr>
        <p:spPr>
          <a:xfrm>
            <a:off x="3428460" y="2908139"/>
            <a:ext cx="4884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67174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60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75" y="-173430"/>
            <a:ext cx="10515600" cy="1752761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D</a:t>
            </a:r>
            <a:r>
              <a:rPr lang="it-IT" sz="5000" b="0" i="0" u="none" kern="1200" err="1">
                <a:solidFill>
                  <a:schemeClr val="bg1"/>
                </a:solidFill>
              </a:rPr>
              <a:t>escend</a:t>
            </a:r>
            <a:endParaRPr lang="it-IT" sz="5000" kern="1200">
              <a:solidFill>
                <a:schemeClr val="bg1"/>
              </a:solidFill>
            </a:endParaRPr>
          </a:p>
        </p:txBody>
      </p:sp>
      <p:pic>
        <p:nvPicPr>
          <p:cNvPr id="17" name="Immagine 16" descr="Immagine che contiene veicolo, Veicolo terrestre, disegno, clipart&#10;&#10;Descrizione generata automaticamente">
            <a:extLst>
              <a:ext uri="{FF2B5EF4-FFF2-40B4-BE49-F238E27FC236}">
                <a16:creationId xmlns:a16="http://schemas.microsoft.com/office/drawing/2014/main" id="{154C730C-6109-CA46-6812-4E5B2BBA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0" y="5692377"/>
            <a:ext cx="1661351" cy="1097119"/>
          </a:xfrm>
          <a:prstGeom prst="rect">
            <a:avLst/>
          </a:prstGeom>
        </p:spPr>
      </p:pic>
      <p:pic>
        <p:nvPicPr>
          <p:cNvPr id="31" name="Immagine 30" descr="Immagine che contiene veicolo, schermata, automobile, Veicolo terrestre&#10;&#10;Descrizione generata automaticamente">
            <a:extLst>
              <a:ext uri="{FF2B5EF4-FFF2-40B4-BE49-F238E27FC236}">
                <a16:creationId xmlns:a16="http://schemas.microsoft.com/office/drawing/2014/main" id="{3D02C976-9F2E-5B2D-A35B-AC32624594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51" t="33230" r="1351" b="18352"/>
          <a:stretch/>
        </p:blipFill>
        <p:spPr>
          <a:xfrm>
            <a:off x="4043246" y="4729252"/>
            <a:ext cx="2813768" cy="787989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8893042-ACEE-C847-B80F-DC7BC5330E2B}"/>
              </a:ext>
            </a:extLst>
          </p:cNvPr>
          <p:cNvSpPr txBox="1"/>
          <p:nvPr/>
        </p:nvSpPr>
        <p:spPr>
          <a:xfrm>
            <a:off x="1256170" y="1172675"/>
            <a:ext cx="560084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La metaeuristica opera in 3 intorni di ricerca N1, N2 ed N3 associati a tre diverse “mosse” applicabili. Nel nostro caso N1=2-OPT, N2=</a:t>
            </a:r>
            <a:r>
              <a:rPr lang="it-IT" err="1">
                <a:solidFill>
                  <a:schemeClr val="bg1"/>
                </a:solidFill>
              </a:rPr>
              <a:t>Node</a:t>
            </a:r>
            <a:r>
              <a:rPr lang="it-IT">
                <a:solidFill>
                  <a:schemeClr val="bg1"/>
                </a:solidFill>
              </a:rPr>
              <a:t> Swap ed N3=Chain Relocation.</a:t>
            </a:r>
          </a:p>
          <a:p>
            <a:r>
              <a:rPr lang="it-IT">
                <a:solidFill>
                  <a:schemeClr val="bg1"/>
                </a:solidFill>
              </a:rPr>
              <a:t>• L’euristica compie un’esplorazione e se trova una mossa che migliora la soluzione corrente si sposta, altrimenti passa all’intorno successivo. </a:t>
            </a:r>
          </a:p>
          <a:p>
            <a:r>
              <a:rPr lang="it-IT">
                <a:solidFill>
                  <a:schemeClr val="bg1"/>
                </a:solidFill>
              </a:rPr>
              <a:t>• Ogni volta che viene trovata una mossa “migliorante” si riparte dall’esplorazione dell’intorno N1. </a:t>
            </a:r>
          </a:p>
          <a:p>
            <a:r>
              <a:rPr lang="it-IT">
                <a:solidFill>
                  <a:schemeClr val="bg1"/>
                </a:solidFill>
              </a:rPr>
              <a:t>• La procedura termina quando non vengono più trovate mosse “miglioranti”. Dunque termina su un ottimo locale di tutti gli intorni usati.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6B7A35A1-D126-C1A2-B90D-EC3939D6C226}"/>
              </a:ext>
            </a:extLst>
          </p:cNvPr>
          <p:cNvSpPr txBox="1"/>
          <p:nvPr/>
        </p:nvSpPr>
        <p:spPr>
          <a:xfrm>
            <a:off x="7360861" y="1028328"/>
            <a:ext cx="392184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Data una soluzione iniziale</a:t>
            </a:r>
          </a:p>
          <a:p>
            <a:r>
              <a:rPr lang="it-IT"/>
              <a:t>Begin</a:t>
            </a:r>
          </a:p>
          <a:p>
            <a:r>
              <a:rPr lang="it-IT"/>
              <a:t>do </a:t>
            </a:r>
          </a:p>
          <a:p>
            <a:r>
              <a:rPr lang="it-IT"/>
              <a:t>{cerca una mossa migliorante in N1 </a:t>
            </a:r>
          </a:p>
          <a:p>
            <a:r>
              <a:rPr lang="it-IT" err="1"/>
              <a:t>if</a:t>
            </a:r>
            <a:r>
              <a:rPr lang="it-IT"/>
              <a:t> mossa trovata </a:t>
            </a:r>
          </a:p>
          <a:p>
            <a:r>
              <a:rPr lang="it-IT"/>
              <a:t>   </a:t>
            </a:r>
            <a:r>
              <a:rPr lang="it-IT" err="1"/>
              <a:t>then</a:t>
            </a:r>
            <a:r>
              <a:rPr lang="it-IT"/>
              <a:t> applica la mossa in N1</a:t>
            </a:r>
          </a:p>
          <a:p>
            <a:r>
              <a:rPr lang="it-IT"/>
              <a:t>else</a:t>
            </a:r>
          </a:p>
          <a:p>
            <a:r>
              <a:rPr lang="it-IT"/>
              <a:t>   </a:t>
            </a:r>
            <a:r>
              <a:rPr lang="it-IT" err="1"/>
              <a:t>begin</a:t>
            </a:r>
            <a:r>
              <a:rPr lang="it-IT"/>
              <a:t> </a:t>
            </a:r>
          </a:p>
          <a:p>
            <a:r>
              <a:rPr lang="it-IT"/>
              <a:t>   { cerca una mossa migliorante in N2 </a:t>
            </a:r>
          </a:p>
          <a:p>
            <a:r>
              <a:rPr lang="it-IT"/>
              <a:t>   </a:t>
            </a:r>
            <a:r>
              <a:rPr lang="it-IT" err="1"/>
              <a:t>if</a:t>
            </a:r>
            <a:r>
              <a:rPr lang="it-IT"/>
              <a:t> mossa trovata </a:t>
            </a:r>
          </a:p>
          <a:p>
            <a:r>
              <a:rPr lang="it-IT"/>
              <a:t>        </a:t>
            </a:r>
            <a:r>
              <a:rPr lang="it-IT" err="1"/>
              <a:t>then</a:t>
            </a:r>
            <a:r>
              <a:rPr lang="it-IT"/>
              <a:t> applica la mossa in N2 </a:t>
            </a:r>
          </a:p>
          <a:p>
            <a:r>
              <a:rPr lang="it-IT"/>
              <a:t>   else </a:t>
            </a:r>
          </a:p>
          <a:p>
            <a:r>
              <a:rPr lang="it-IT"/>
              <a:t>        </a:t>
            </a:r>
            <a:r>
              <a:rPr lang="it-IT" err="1"/>
              <a:t>begin</a:t>
            </a:r>
            <a:r>
              <a:rPr lang="it-IT"/>
              <a:t> </a:t>
            </a:r>
          </a:p>
          <a:p>
            <a:r>
              <a:rPr lang="it-IT"/>
              <a:t>        { cerca una mossa migliorante in N3 </a:t>
            </a:r>
          </a:p>
          <a:p>
            <a:r>
              <a:rPr lang="it-IT"/>
              <a:t>        </a:t>
            </a:r>
            <a:r>
              <a:rPr lang="it-IT" err="1"/>
              <a:t>if</a:t>
            </a:r>
            <a:r>
              <a:rPr lang="it-IT"/>
              <a:t> mossa trovata </a:t>
            </a:r>
          </a:p>
          <a:p>
            <a:r>
              <a:rPr lang="it-IT"/>
              <a:t>             </a:t>
            </a:r>
            <a:r>
              <a:rPr lang="it-IT" err="1"/>
              <a:t>then</a:t>
            </a:r>
            <a:r>
              <a:rPr lang="it-IT"/>
              <a:t> applica la mossa in N3 </a:t>
            </a:r>
          </a:p>
          <a:p>
            <a:r>
              <a:rPr lang="it-IT"/>
              <a:t>        end }</a:t>
            </a:r>
          </a:p>
          <a:p>
            <a:r>
              <a:rPr lang="it-IT"/>
              <a:t>   end } </a:t>
            </a:r>
          </a:p>
          <a:p>
            <a:r>
              <a:rPr lang="it-IT"/>
              <a:t>}</a:t>
            </a:r>
          </a:p>
          <a:p>
            <a:r>
              <a:rPr lang="it-IT"/>
              <a:t> </a:t>
            </a:r>
            <a:r>
              <a:rPr lang="it-IT" err="1"/>
              <a:t>while</a:t>
            </a:r>
            <a:r>
              <a:rPr lang="it-IT"/>
              <a:t> una mossa viene eseguita </a:t>
            </a:r>
          </a:p>
          <a:p>
            <a:r>
              <a:rPr lang="it-IT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8174853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61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57" y="980808"/>
            <a:ext cx="4776643" cy="1752761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D</a:t>
            </a:r>
            <a:r>
              <a:rPr lang="it-IT" sz="5000" b="0" i="0" u="none" kern="1200" err="1">
                <a:solidFill>
                  <a:schemeClr val="bg1"/>
                </a:solidFill>
              </a:rPr>
              <a:t>escend</a:t>
            </a:r>
            <a:endParaRPr lang="it-IT" sz="5000" kern="1200">
              <a:solidFill>
                <a:schemeClr val="bg1"/>
              </a:solidFill>
            </a:endParaRPr>
          </a:p>
        </p:txBody>
      </p:sp>
      <p:pic>
        <p:nvPicPr>
          <p:cNvPr id="17" name="Immagine 16" descr="Immagine che contiene veicolo, Veicolo terrestre, disegno, clipart&#10;&#10;Descrizione generata automaticamente">
            <a:extLst>
              <a:ext uri="{FF2B5EF4-FFF2-40B4-BE49-F238E27FC236}">
                <a16:creationId xmlns:a16="http://schemas.microsoft.com/office/drawing/2014/main" id="{154C730C-6109-CA46-6812-4E5B2BBA3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0" y="5692377"/>
            <a:ext cx="1661351" cy="109711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F8F712-B4FF-BFBF-80AE-C59739D6BB6B}"/>
              </a:ext>
            </a:extLst>
          </p:cNvPr>
          <p:cNvSpPr txBox="1"/>
          <p:nvPr/>
        </p:nvSpPr>
        <p:spPr>
          <a:xfrm>
            <a:off x="7036454" y="1385591"/>
            <a:ext cx="5155546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err="1"/>
              <a:t>def</a:t>
            </a:r>
            <a:r>
              <a:rPr lang="it-IT" sz="1400"/>
              <a:t> </a:t>
            </a:r>
            <a:r>
              <a:rPr lang="it-IT" sz="1400" err="1"/>
              <a:t>variable_neighborhood_descend</a:t>
            </a:r>
            <a:r>
              <a:rPr lang="it-IT" sz="1400"/>
              <a:t>(</a:t>
            </a:r>
            <a:r>
              <a:rPr lang="it-IT" sz="1400" err="1"/>
              <a:t>init_sol</a:t>
            </a:r>
            <a:r>
              <a:rPr lang="it-IT" sz="1400"/>
              <a:t>):</a:t>
            </a:r>
          </a:p>
          <a:p>
            <a:r>
              <a:rPr lang="it-IT" sz="1400"/>
              <a:t>    intorno = []</a:t>
            </a:r>
          </a:p>
          <a:p>
            <a:r>
              <a:rPr lang="it-IT" sz="1400"/>
              <a:t>    </a:t>
            </a:r>
            <a:r>
              <a:rPr lang="it-IT" sz="1400" err="1"/>
              <a:t>current_solution</a:t>
            </a:r>
            <a:r>
              <a:rPr lang="it-IT" sz="1400"/>
              <a:t> = </a:t>
            </a:r>
            <a:r>
              <a:rPr lang="it-IT" sz="1400" err="1"/>
              <a:t>rt.Route</a:t>
            </a:r>
            <a:r>
              <a:rPr lang="it-IT" sz="1400"/>
              <a:t>()</a:t>
            </a:r>
          </a:p>
          <a:p>
            <a:r>
              <a:rPr lang="it-IT" sz="1400"/>
              <a:t>    for j in range(0,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init_sol.get_nodi</a:t>
            </a:r>
            <a:r>
              <a:rPr lang="it-IT" sz="1400"/>
              <a:t>())):</a:t>
            </a:r>
          </a:p>
          <a:p>
            <a:r>
              <a:rPr lang="it-IT" sz="1400"/>
              <a:t>        </a:t>
            </a:r>
            <a:r>
              <a:rPr lang="it-IT" sz="1400" err="1"/>
              <a:t>current_solution.aggiungi_nodo</a:t>
            </a:r>
            <a:r>
              <a:rPr lang="it-IT" sz="1400"/>
              <a:t>(</a:t>
            </a:r>
            <a:r>
              <a:rPr lang="it-IT" sz="1400" err="1"/>
              <a:t>init_sol.get_nodi</a:t>
            </a:r>
            <a:r>
              <a:rPr lang="it-IT" sz="1400"/>
              <a:t>()[j])</a:t>
            </a:r>
          </a:p>
          <a:p>
            <a:r>
              <a:rPr lang="it-IT" sz="1400"/>
              <a:t>    </a:t>
            </a:r>
            <a:r>
              <a:rPr lang="it-IT" sz="1400" err="1"/>
              <a:t>current_solution.set_km</a:t>
            </a:r>
            <a:r>
              <a:rPr lang="it-IT" sz="1400"/>
              <a:t>()</a:t>
            </a:r>
          </a:p>
          <a:p>
            <a:r>
              <a:rPr lang="it-IT" sz="1400"/>
              <a:t>    </a:t>
            </a:r>
            <a:r>
              <a:rPr lang="it-IT" sz="1400" err="1"/>
              <a:t>number_of_neighbor</a:t>
            </a:r>
            <a:r>
              <a:rPr lang="it-IT" sz="1400"/>
              <a:t>=0</a:t>
            </a:r>
          </a:p>
          <a:p>
            <a:endParaRPr lang="it-IT" sz="1400"/>
          </a:p>
          <a:p>
            <a:r>
              <a:rPr lang="it-IT" sz="1400"/>
              <a:t>   </a:t>
            </a:r>
          </a:p>
          <a:p>
            <a:r>
              <a:rPr lang="it-IT" sz="1400"/>
              <a:t>    </a:t>
            </a:r>
            <a:r>
              <a:rPr lang="it-IT" sz="1400" err="1"/>
              <a:t>while</a:t>
            </a:r>
            <a:r>
              <a:rPr lang="it-IT" sz="1400"/>
              <a:t> </a:t>
            </a:r>
            <a:r>
              <a:rPr lang="it-IT" sz="1400" err="1"/>
              <a:t>number_of_neighbor</a:t>
            </a:r>
            <a:r>
              <a:rPr lang="it-IT" sz="1400"/>
              <a:t> &lt; </a:t>
            </a:r>
            <a:r>
              <a:rPr lang="it-IT" sz="1400" err="1"/>
              <a:t>len</a:t>
            </a:r>
            <a:r>
              <a:rPr lang="it-IT" sz="1400"/>
              <a:t>(</a:t>
            </a:r>
            <a:r>
              <a:rPr lang="it-IT" sz="1400" err="1"/>
              <a:t>conf.intra_route</a:t>
            </a:r>
            <a:r>
              <a:rPr lang="it-IT" sz="1400"/>
              <a:t>):</a:t>
            </a:r>
          </a:p>
          <a:p>
            <a:r>
              <a:rPr lang="it-IT" sz="1400"/>
              <a:t>        intorno=</a:t>
            </a:r>
            <a:r>
              <a:rPr lang="it-IT" sz="1400" err="1"/>
              <a:t>conf.intra_route</a:t>
            </a:r>
            <a:r>
              <a:rPr lang="it-IT" sz="1400"/>
              <a:t>[</a:t>
            </a:r>
            <a:r>
              <a:rPr lang="it-IT" sz="1400" err="1"/>
              <a:t>number_of_neighbor</a:t>
            </a:r>
            <a:r>
              <a:rPr lang="it-IT" sz="1400"/>
              <a:t>](</a:t>
            </a:r>
            <a:r>
              <a:rPr lang="it-IT" sz="1400" err="1"/>
              <a:t>current_solution</a:t>
            </a:r>
            <a:r>
              <a:rPr lang="it-IT" sz="1400"/>
              <a:t>)</a:t>
            </a:r>
          </a:p>
          <a:p>
            <a:r>
              <a:rPr lang="it-IT" sz="1400"/>
              <a:t>        for j in range(0, </a:t>
            </a:r>
            <a:r>
              <a:rPr lang="it-IT" sz="1400" err="1"/>
              <a:t>len</a:t>
            </a:r>
            <a:r>
              <a:rPr lang="it-IT" sz="1400"/>
              <a:t>(intorno)):</a:t>
            </a:r>
          </a:p>
          <a:p>
            <a:r>
              <a:rPr lang="it-IT" sz="1400"/>
              <a:t>            intorno[j].</a:t>
            </a:r>
            <a:r>
              <a:rPr lang="it-IT" sz="1400" err="1"/>
              <a:t>set_km</a:t>
            </a:r>
            <a:r>
              <a:rPr lang="it-IT" sz="1400"/>
              <a:t>()</a:t>
            </a:r>
          </a:p>
          <a:p>
            <a:r>
              <a:rPr lang="it-IT" sz="1400"/>
              <a:t>        </a:t>
            </a:r>
            <a:r>
              <a:rPr lang="it-IT" sz="1400" err="1"/>
              <a:t>intorno.sort</a:t>
            </a:r>
            <a:r>
              <a:rPr lang="it-IT" sz="1400"/>
              <a:t>(key=</a:t>
            </a:r>
            <a:r>
              <a:rPr lang="it-IT" sz="1400" err="1"/>
              <a:t>attrgetter</a:t>
            </a:r>
            <a:r>
              <a:rPr lang="it-IT" sz="1400"/>
              <a:t>('km'))</a:t>
            </a:r>
          </a:p>
          <a:p>
            <a:r>
              <a:rPr lang="it-IT" sz="1400"/>
              <a:t>        </a:t>
            </a:r>
            <a:r>
              <a:rPr lang="it-IT" sz="1400" err="1"/>
              <a:t>if</a:t>
            </a:r>
            <a:r>
              <a:rPr lang="it-IT" sz="1400"/>
              <a:t> intorno[0].</a:t>
            </a:r>
            <a:r>
              <a:rPr lang="it-IT" sz="1400" err="1"/>
              <a:t>get_km</a:t>
            </a:r>
            <a:r>
              <a:rPr lang="it-IT" sz="1400"/>
              <a:t>() &gt;= </a:t>
            </a:r>
            <a:r>
              <a:rPr lang="it-IT" sz="1400" err="1"/>
              <a:t>current_solution.get_km</a:t>
            </a:r>
            <a:r>
              <a:rPr lang="it-IT" sz="1400"/>
              <a:t>():</a:t>
            </a:r>
          </a:p>
          <a:p>
            <a:r>
              <a:rPr lang="it-IT" sz="1400"/>
              <a:t>            </a:t>
            </a:r>
            <a:r>
              <a:rPr lang="it-IT" sz="1400" err="1"/>
              <a:t>number_of_neighbor</a:t>
            </a:r>
            <a:r>
              <a:rPr lang="it-IT" sz="1400"/>
              <a:t> = number_of_neighbor+1</a:t>
            </a:r>
          </a:p>
          <a:p>
            <a:r>
              <a:rPr lang="it-IT" sz="1400"/>
              <a:t>        else:</a:t>
            </a:r>
          </a:p>
          <a:p>
            <a:r>
              <a:rPr lang="it-IT" sz="1400"/>
              <a:t>            </a:t>
            </a:r>
            <a:r>
              <a:rPr lang="it-IT" sz="1400" err="1"/>
              <a:t>current_solution.get_nodi_rif</a:t>
            </a:r>
            <a:r>
              <a:rPr lang="it-IT" sz="1400"/>
              <a:t>().clear()</a:t>
            </a:r>
          </a:p>
          <a:p>
            <a:r>
              <a:rPr lang="it-IT" sz="1400"/>
              <a:t>            for j in range(0, </a:t>
            </a:r>
            <a:r>
              <a:rPr lang="it-IT" sz="1400" err="1"/>
              <a:t>len</a:t>
            </a:r>
            <a:r>
              <a:rPr lang="it-IT" sz="1400"/>
              <a:t>(intorno[0].</a:t>
            </a:r>
            <a:r>
              <a:rPr lang="it-IT" sz="1400" err="1"/>
              <a:t>get_nodi</a:t>
            </a:r>
            <a:r>
              <a:rPr lang="it-IT" sz="1400"/>
              <a:t>())):</a:t>
            </a:r>
          </a:p>
          <a:p>
            <a:r>
              <a:rPr lang="it-IT" sz="1400"/>
              <a:t>                </a:t>
            </a:r>
            <a:r>
              <a:rPr lang="it-IT" sz="1400" err="1"/>
              <a:t>current_solution.aggiungi_nodo</a:t>
            </a:r>
            <a:r>
              <a:rPr lang="it-IT" sz="1400"/>
              <a:t>(intorno[0].</a:t>
            </a:r>
            <a:r>
              <a:rPr lang="it-IT" sz="1400" err="1"/>
              <a:t>get_nodi</a:t>
            </a:r>
            <a:r>
              <a:rPr lang="it-IT" sz="1400"/>
              <a:t>()[j])</a:t>
            </a:r>
          </a:p>
          <a:p>
            <a:r>
              <a:rPr lang="it-IT" sz="1400"/>
              <a:t>            </a:t>
            </a:r>
            <a:r>
              <a:rPr lang="it-IT" sz="1400" err="1"/>
              <a:t>current_solution.set_km</a:t>
            </a:r>
            <a:r>
              <a:rPr lang="it-IT" sz="1400"/>
              <a:t>()</a:t>
            </a:r>
          </a:p>
          <a:p>
            <a:r>
              <a:rPr lang="it-IT" sz="1400"/>
              <a:t>            </a:t>
            </a:r>
            <a:r>
              <a:rPr lang="it-IT" sz="1400" err="1"/>
              <a:t>number_of_neighbor</a:t>
            </a:r>
            <a:r>
              <a:rPr lang="it-IT" sz="1400"/>
              <a:t>=0</a:t>
            </a:r>
          </a:p>
          <a:p>
            <a:r>
              <a:rPr lang="it-IT" sz="1400"/>
              <a:t>    </a:t>
            </a:r>
            <a:r>
              <a:rPr lang="it-IT" sz="1400" err="1"/>
              <a:t>return</a:t>
            </a:r>
            <a:r>
              <a:rPr lang="it-IT" sz="1400"/>
              <a:t> </a:t>
            </a:r>
            <a:r>
              <a:rPr lang="it-IT" sz="1400" err="1"/>
              <a:t>current_solution</a:t>
            </a:r>
            <a:endParaRPr lang="it-IT" sz="140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E845F842-026E-9568-882B-B4AE856F8030}"/>
              </a:ext>
            </a:extLst>
          </p:cNvPr>
          <p:cNvSpPr/>
          <p:nvPr/>
        </p:nvSpPr>
        <p:spPr>
          <a:xfrm>
            <a:off x="4784983" y="3114981"/>
            <a:ext cx="1813083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Partendo da una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iniziale applico una delle euristiche intra-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 Ottengo così tante soluzioni (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) possibili. 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89A91422-455E-BB3F-9DBC-F2086FBAD4C7}"/>
              </a:ext>
            </a:extLst>
          </p:cNvPr>
          <p:cNvSpPr/>
          <p:nvPr/>
        </p:nvSpPr>
        <p:spPr>
          <a:xfrm>
            <a:off x="4838594" y="4560571"/>
            <a:ext cx="1813083" cy="14142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Prendendo in considerazione la soluzione che mi minimizza i km, se questa è migliore della soluzione corrente aggiorno la soluzione corrente. Altrimenti passo ad applicare l’euristica intra-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successiva.</a:t>
            </a:r>
          </a:p>
        </p:txBody>
      </p:sp>
      <p:pic>
        <p:nvPicPr>
          <p:cNvPr id="12" name="Elemento grafico 11" descr="Freccia linea: curva oraria con riempimento a tinta unita">
            <a:extLst>
              <a:ext uri="{FF2B5EF4-FFF2-40B4-BE49-F238E27FC236}">
                <a16:creationId xmlns:a16="http://schemas.microsoft.com/office/drawing/2014/main" id="{469F3DA2-7DEA-257D-FD36-C755355D8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6808838" y="4999765"/>
            <a:ext cx="669677" cy="669677"/>
          </a:xfrm>
          <a:prstGeom prst="rect">
            <a:avLst/>
          </a:prstGeom>
        </p:spPr>
      </p:pic>
      <p:pic>
        <p:nvPicPr>
          <p:cNvPr id="11" name="Elemento grafico 10" descr="Freccia linea: curva oraria con riempimento a tinta unita">
            <a:extLst>
              <a:ext uri="{FF2B5EF4-FFF2-40B4-BE49-F238E27FC236}">
                <a16:creationId xmlns:a16="http://schemas.microsoft.com/office/drawing/2014/main" id="{DA5E3D56-1F32-7D4F-1195-1FFFF30E0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138106">
            <a:off x="6648004" y="3478495"/>
            <a:ext cx="669677" cy="669677"/>
          </a:xfrm>
          <a:prstGeom prst="rect">
            <a:avLst/>
          </a:prstGeom>
        </p:spPr>
      </p:pic>
      <p:pic>
        <p:nvPicPr>
          <p:cNvPr id="14" name="Immagine 13" descr="Immagine che contiene veicolo, cartone animato&#10;&#10;Descrizione generata automaticamente">
            <a:extLst>
              <a:ext uri="{FF2B5EF4-FFF2-40B4-BE49-F238E27FC236}">
                <a16:creationId xmlns:a16="http://schemas.microsoft.com/office/drawing/2014/main" id="{DEA60250-0080-4534-9DC5-30A36ECCB3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617" t="32634" r="19471" b="12054"/>
          <a:stretch/>
        </p:blipFill>
        <p:spPr>
          <a:xfrm>
            <a:off x="8167989" y="147508"/>
            <a:ext cx="1631987" cy="123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443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8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data 8">
            <a:extLst>
              <a:ext uri="{FF2B5EF4-FFF2-40B4-BE49-F238E27FC236}">
                <a16:creationId xmlns:a16="http://schemas.microsoft.com/office/drawing/2014/main" id="{1B391B61-21BC-7309-D50E-A2FA8728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66CF5CA-318D-F6B1-504B-3DF8E9542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3AABF76-F42A-5213-B615-6C140041C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pPr rtl="0"/>
              <a:t>62</a:t>
            </a:fld>
            <a:endParaRPr lang="it-IT"/>
          </a:p>
        </p:txBody>
      </p:sp>
      <p:graphicFrame>
        <p:nvGraphicFramePr>
          <p:cNvPr id="24" name="Diagramma 23">
            <a:extLst>
              <a:ext uri="{FF2B5EF4-FFF2-40B4-BE49-F238E27FC236}">
                <a16:creationId xmlns:a16="http://schemas.microsoft.com/office/drawing/2014/main" id="{A0FF3B7E-A106-41E8-556F-676BA0E64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7861380"/>
              </p:ext>
            </p:extLst>
          </p:nvPr>
        </p:nvGraphicFramePr>
        <p:xfrm>
          <a:off x="0" y="1304280"/>
          <a:ext cx="12192000" cy="1870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Elemento grafico 2" descr="Freccia: leggera curva con riempimento a tinta unita">
            <a:extLst>
              <a:ext uri="{FF2B5EF4-FFF2-40B4-BE49-F238E27FC236}">
                <a16:creationId xmlns:a16="http://schemas.microsoft.com/office/drawing/2014/main" id="{E1504212-663B-F920-5EE6-74679D69B4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78608" y="1993019"/>
            <a:ext cx="556069" cy="55606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EF20377A-0325-A01E-C04D-610B14FB71F2}"/>
              </a:ext>
            </a:extLst>
          </p:cNvPr>
          <p:cNvGrpSpPr/>
          <p:nvPr/>
        </p:nvGrpSpPr>
        <p:grpSpPr>
          <a:xfrm>
            <a:off x="1753370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7" name="Decisione 6">
              <a:extLst>
                <a:ext uri="{FF2B5EF4-FFF2-40B4-BE49-F238E27FC236}">
                  <a16:creationId xmlns:a16="http://schemas.microsoft.com/office/drawing/2014/main" id="{B16EBFEC-F72A-4200-BF34-0255B8ACE7ED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Decisione 4">
              <a:extLst>
                <a:ext uri="{FF2B5EF4-FFF2-40B4-BE49-F238E27FC236}">
                  <a16:creationId xmlns:a16="http://schemas.microsoft.com/office/drawing/2014/main" id="{87B86107-7D7A-117F-0C1B-D6B88C6F1EF5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62420DC-3258-3FBF-D5AB-DF7586829328}"/>
              </a:ext>
            </a:extLst>
          </p:cNvPr>
          <p:cNvGrpSpPr/>
          <p:nvPr/>
        </p:nvGrpSpPr>
        <p:grpSpPr>
          <a:xfrm>
            <a:off x="209155" y="4615119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14" name="Decisione 13">
              <a:extLst>
                <a:ext uri="{FF2B5EF4-FFF2-40B4-BE49-F238E27FC236}">
                  <a16:creationId xmlns:a16="http://schemas.microsoft.com/office/drawing/2014/main" id="{71A40E18-811B-CFAD-B74B-BFC9DFA63819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6" name="Decisione 4">
              <a:extLst>
                <a:ext uri="{FF2B5EF4-FFF2-40B4-BE49-F238E27FC236}">
                  <a16:creationId xmlns:a16="http://schemas.microsoft.com/office/drawing/2014/main" id="{0F8A744E-7CA1-ACBD-A8FF-CE09650E5B7A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19" name="Elemento grafico 18" descr="Freccia: leggera curva con riempimento a tinta unita">
            <a:extLst>
              <a:ext uri="{FF2B5EF4-FFF2-40B4-BE49-F238E27FC236}">
                <a16:creationId xmlns:a16="http://schemas.microsoft.com/office/drawing/2014/main" id="{2F989DCF-FA86-E79D-2852-18AA114C52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16832" y="1993019"/>
            <a:ext cx="556069" cy="556069"/>
          </a:xfrm>
          <a:prstGeom prst="rect">
            <a:avLst/>
          </a:prstGeom>
        </p:spPr>
      </p:pic>
      <p:pic>
        <p:nvPicPr>
          <p:cNvPr id="2" name="Elemento grafico 1" descr="Freccia: leggera curva con riempimento a tinta unita">
            <a:extLst>
              <a:ext uri="{FF2B5EF4-FFF2-40B4-BE49-F238E27FC236}">
                <a16:creationId xmlns:a16="http://schemas.microsoft.com/office/drawing/2014/main" id="{32F804EE-62F6-7FEE-DCAF-50AE35C7A0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55057" y="1961693"/>
            <a:ext cx="556069" cy="556069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C4B30619-0C97-2603-4FD2-9450B57405BE}"/>
              </a:ext>
            </a:extLst>
          </p:cNvPr>
          <p:cNvGrpSpPr/>
          <p:nvPr/>
        </p:nvGrpSpPr>
        <p:grpSpPr>
          <a:xfrm>
            <a:off x="4497879" y="3334329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6" name="Decisione 25">
              <a:extLst>
                <a:ext uri="{FF2B5EF4-FFF2-40B4-BE49-F238E27FC236}">
                  <a16:creationId xmlns:a16="http://schemas.microsoft.com/office/drawing/2014/main" id="{5573341E-E0A3-6533-139F-DCACD7B33A6B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7" name="Decisione 4">
              <a:extLst>
                <a:ext uri="{FF2B5EF4-FFF2-40B4-BE49-F238E27FC236}">
                  <a16:creationId xmlns:a16="http://schemas.microsoft.com/office/drawing/2014/main" id="{0D48D92C-C3FB-C0F3-7CED-1432E60AC93C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1CC852F8-6C97-8FEB-C444-7D7E02554EFA}"/>
              </a:ext>
            </a:extLst>
          </p:cNvPr>
          <p:cNvGrpSpPr/>
          <p:nvPr/>
        </p:nvGrpSpPr>
        <p:grpSpPr>
          <a:xfrm>
            <a:off x="3156642" y="4728894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32" name="Decisione 31">
              <a:extLst>
                <a:ext uri="{FF2B5EF4-FFF2-40B4-BE49-F238E27FC236}">
                  <a16:creationId xmlns:a16="http://schemas.microsoft.com/office/drawing/2014/main" id="{B487C471-DC23-CBFA-915F-7AF415B4E423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3" name="Decisione 4">
              <a:extLst>
                <a:ext uri="{FF2B5EF4-FFF2-40B4-BE49-F238E27FC236}">
                  <a16:creationId xmlns:a16="http://schemas.microsoft.com/office/drawing/2014/main" id="{5C9EED0B-18E2-9512-38AF-744C3B5BA8B9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sp>
        <p:nvSpPr>
          <p:cNvPr id="23" name="Elemento grafico 37" descr="Freccia: leggera curva con riempimento a tinta unita">
            <a:extLst>
              <a:ext uri="{FF2B5EF4-FFF2-40B4-BE49-F238E27FC236}">
                <a16:creationId xmlns:a16="http://schemas.microsoft.com/office/drawing/2014/main" id="{6BA70270-E8AA-0511-C901-B658A578720C}"/>
              </a:ext>
            </a:extLst>
          </p:cNvPr>
          <p:cNvSpPr/>
          <p:nvPr/>
        </p:nvSpPr>
        <p:spPr>
          <a:xfrm rot="6545054">
            <a:off x="1734928" y="4408399"/>
            <a:ext cx="509745" cy="278034"/>
          </a:xfrm>
          <a:custGeom>
            <a:avLst/>
            <a:gdLst>
              <a:gd name="connsiteX0" fmla="*/ 509730 w 509745"/>
              <a:gd name="connsiteY0" fmla="*/ 139017 h 278034"/>
              <a:gd name="connsiteX1" fmla="*/ 370713 w 509745"/>
              <a:gd name="connsiteY1" fmla="*/ 0 h 278034"/>
              <a:gd name="connsiteX2" fmla="*/ 370713 w 509745"/>
              <a:gd name="connsiteY2" fmla="*/ 86886 h 278034"/>
              <a:gd name="connsiteX3" fmla="*/ 0 w 509745"/>
              <a:gd name="connsiteY3" fmla="*/ 86886 h 278034"/>
              <a:gd name="connsiteX4" fmla="*/ 370713 w 509745"/>
              <a:gd name="connsiteY4" fmla="*/ 220111 h 278034"/>
              <a:gd name="connsiteX5" fmla="*/ 370713 w 509745"/>
              <a:gd name="connsiteY5" fmla="*/ 278035 h 278034"/>
              <a:gd name="connsiteX6" fmla="*/ 509730 w 509745"/>
              <a:gd name="connsiteY6" fmla="*/ 139017 h 278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9745" h="278034">
                <a:moveTo>
                  <a:pt x="509730" y="139017"/>
                </a:moveTo>
                <a:cubicBezTo>
                  <a:pt x="511468" y="139017"/>
                  <a:pt x="370713" y="0"/>
                  <a:pt x="370713" y="0"/>
                </a:cubicBezTo>
                <a:lnTo>
                  <a:pt x="370713" y="86886"/>
                </a:lnTo>
                <a:cubicBezTo>
                  <a:pt x="278614" y="128591"/>
                  <a:pt x="0" y="86886"/>
                  <a:pt x="0" y="86886"/>
                </a:cubicBezTo>
                <a:cubicBezTo>
                  <a:pt x="0" y="86886"/>
                  <a:pt x="197520" y="238067"/>
                  <a:pt x="370713" y="220111"/>
                </a:cubicBezTo>
                <a:lnTo>
                  <a:pt x="370713" y="278035"/>
                </a:lnTo>
                <a:lnTo>
                  <a:pt x="509730" y="139017"/>
                </a:lnTo>
                <a:close/>
              </a:path>
            </a:pathLst>
          </a:custGeom>
          <a:solidFill>
            <a:srgbClr val="D4C2B0"/>
          </a:solidFill>
          <a:ln w="5755" cap="flat">
            <a:noFill/>
            <a:prstDash val="solid"/>
            <a:miter/>
          </a:ln>
        </p:spPr>
        <p:txBody>
          <a:bodyPr rtlCol="0" anchor="ctr"/>
          <a:lstStyle/>
          <a:p>
            <a:endParaRPr lang="it-IT"/>
          </a:p>
        </p:txBody>
      </p:sp>
      <p:pic>
        <p:nvPicPr>
          <p:cNvPr id="40" name="Elemento grafico 39" descr="Freccia: leggera curva con riempimento a tinta unita">
            <a:extLst>
              <a:ext uri="{FF2B5EF4-FFF2-40B4-BE49-F238E27FC236}">
                <a16:creationId xmlns:a16="http://schemas.microsoft.com/office/drawing/2014/main" id="{F14DAA76-A350-0F55-474F-B95708C872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4485254" y="4295708"/>
            <a:ext cx="556069" cy="556069"/>
          </a:xfrm>
          <a:prstGeom prst="rect">
            <a:avLst/>
          </a:prstGeom>
        </p:spPr>
      </p:pic>
      <p:pic>
        <p:nvPicPr>
          <p:cNvPr id="46" name="Elemento grafico 45" descr="Indietro con riempimento a tinta unita">
            <a:extLst>
              <a:ext uri="{FF2B5EF4-FFF2-40B4-BE49-F238E27FC236}">
                <a16:creationId xmlns:a16="http://schemas.microsoft.com/office/drawing/2014/main" id="{5BA8F996-9C05-E779-F17D-EB6768E858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6301292" y="3275336"/>
            <a:ext cx="492458" cy="492458"/>
          </a:xfrm>
          <a:prstGeom prst="rect">
            <a:avLst/>
          </a:prstGeom>
        </p:spPr>
      </p:pic>
      <p:pic>
        <p:nvPicPr>
          <p:cNvPr id="51" name="Elemento grafico 50" descr="Indietro con riempimento a tinta unita">
            <a:extLst>
              <a:ext uri="{FF2B5EF4-FFF2-40B4-BE49-F238E27FC236}">
                <a16:creationId xmlns:a16="http://schemas.microsoft.com/office/drawing/2014/main" id="{76C31D69-B15C-CC11-BC04-3E0CD7F4B1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8452752">
            <a:off x="3451047" y="3217207"/>
            <a:ext cx="492458" cy="492458"/>
          </a:xfrm>
          <a:prstGeom prst="rect">
            <a:avLst/>
          </a:prstGeom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D95AB6FA-1553-72BC-C686-51FA1510DAC6}"/>
              </a:ext>
            </a:extLst>
          </p:cNvPr>
          <p:cNvGrpSpPr/>
          <p:nvPr/>
        </p:nvGrpSpPr>
        <p:grpSpPr>
          <a:xfrm>
            <a:off x="7250328" y="3290715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3" name="Decisione 52">
              <a:extLst>
                <a:ext uri="{FF2B5EF4-FFF2-40B4-BE49-F238E27FC236}">
                  <a16:creationId xmlns:a16="http://schemas.microsoft.com/office/drawing/2014/main" id="{0A40E2D4-F4AC-D942-2EE1-FBD5DD628D1E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4" name="Decisione 4">
              <a:extLst>
                <a:ext uri="{FF2B5EF4-FFF2-40B4-BE49-F238E27FC236}">
                  <a16:creationId xmlns:a16="http://schemas.microsoft.com/office/drawing/2014/main" id="{42230277-F19B-275F-20EF-6D2992B87B7C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Inter-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6B80496E-B2F7-FC76-CF14-3EE74C552EE1}"/>
              </a:ext>
            </a:extLst>
          </p:cNvPr>
          <p:cNvGrpSpPr/>
          <p:nvPr/>
        </p:nvGrpSpPr>
        <p:grpSpPr>
          <a:xfrm>
            <a:off x="8242863" y="4747200"/>
            <a:ext cx="2750858" cy="1503349"/>
            <a:chOff x="7085843" y="2368993"/>
            <a:chExt cx="3661164" cy="1752568"/>
          </a:xfrm>
          <a:scene3d>
            <a:camera prst="orthographicFront"/>
            <a:lightRig rig="flat" dir="t"/>
          </a:scene3d>
        </p:grpSpPr>
        <p:sp>
          <p:nvSpPr>
            <p:cNvPr id="56" name="Decisione 55">
              <a:extLst>
                <a:ext uri="{FF2B5EF4-FFF2-40B4-BE49-F238E27FC236}">
                  <a16:creationId xmlns:a16="http://schemas.microsoft.com/office/drawing/2014/main" id="{DF0D4CFE-0EC9-C3FE-F455-3A625BFCDAC5}"/>
                </a:ext>
              </a:extLst>
            </p:cNvPr>
            <p:cNvSpPr/>
            <p:nvPr/>
          </p:nvSpPr>
          <p:spPr>
            <a:xfrm>
              <a:off x="7085843" y="2368993"/>
              <a:ext cx="3661164" cy="1752568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57" name="Decisione 4">
              <a:extLst>
                <a:ext uri="{FF2B5EF4-FFF2-40B4-BE49-F238E27FC236}">
                  <a16:creationId xmlns:a16="http://schemas.microsoft.com/office/drawing/2014/main" id="{981F770D-BB15-0B3B-3F8B-BA69891DA08D}"/>
                </a:ext>
              </a:extLst>
            </p:cNvPr>
            <p:cNvSpPr txBox="1"/>
            <p:nvPr/>
          </p:nvSpPr>
          <p:spPr>
            <a:xfrm>
              <a:off x="8001134" y="2807135"/>
              <a:ext cx="1830582" cy="87628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>
                  <a:solidFill>
                    <a:srgbClr val="E5DACF"/>
                  </a:solidFill>
                </a:rPr>
                <a:t>Local </a:t>
              </a:r>
              <a:r>
                <a:rPr lang="it-IT" sz="1500" kern="1200" err="1">
                  <a:solidFill>
                    <a:srgbClr val="E5DACF"/>
                  </a:solidFill>
                </a:rPr>
                <a:t>search</a:t>
              </a:r>
              <a:r>
                <a:rPr lang="it-IT" sz="1500" kern="1200">
                  <a:solidFill>
                    <a:srgbClr val="E5DACF"/>
                  </a:solidFill>
                </a:rPr>
                <a:t>: Intra-</a:t>
              </a:r>
              <a:r>
                <a:rPr lang="it-IT" sz="1500" kern="1200" err="1">
                  <a:solidFill>
                    <a:srgbClr val="E5DACF"/>
                  </a:solidFill>
                </a:rPr>
                <a:t>Route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2" name="Elemento grafico 41" descr="Freccia: leggera curva con riempimento a tinta unita">
            <a:extLst>
              <a:ext uri="{FF2B5EF4-FFF2-40B4-BE49-F238E27FC236}">
                <a16:creationId xmlns:a16="http://schemas.microsoft.com/office/drawing/2014/main" id="{541D82E3-F3A1-D5FD-73DF-EF044CA63B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6545054">
            <a:off x="9745780" y="4354152"/>
            <a:ext cx="556069" cy="556069"/>
          </a:xfrm>
          <a:prstGeom prst="rect">
            <a:avLst/>
          </a:prstGeom>
        </p:spPr>
      </p:pic>
      <p:grpSp>
        <p:nvGrpSpPr>
          <p:cNvPr id="28" name="Gruppo 27">
            <a:extLst>
              <a:ext uri="{FF2B5EF4-FFF2-40B4-BE49-F238E27FC236}">
                <a16:creationId xmlns:a16="http://schemas.microsoft.com/office/drawing/2014/main" id="{7258B102-FF01-6E37-7CEC-B53DA738E492}"/>
              </a:ext>
            </a:extLst>
          </p:cNvPr>
          <p:cNvGrpSpPr/>
          <p:nvPr/>
        </p:nvGrpSpPr>
        <p:grpSpPr>
          <a:xfrm>
            <a:off x="9559640" y="3342782"/>
            <a:ext cx="2597612" cy="1502082"/>
            <a:chOff x="2109815" y="1853735"/>
            <a:chExt cx="3491176" cy="2005243"/>
          </a:xfrm>
          <a:scene3d>
            <a:camera prst="orthographicFront"/>
            <a:lightRig rig="flat" dir="t"/>
          </a:scene3d>
        </p:grpSpPr>
        <p:sp>
          <p:nvSpPr>
            <p:cNvPr id="29" name="Decisione 28">
              <a:extLst>
                <a:ext uri="{FF2B5EF4-FFF2-40B4-BE49-F238E27FC236}">
                  <a16:creationId xmlns:a16="http://schemas.microsoft.com/office/drawing/2014/main" id="{93A489C9-5DFE-0CE7-356C-9B9092700BEE}"/>
                </a:ext>
              </a:extLst>
            </p:cNvPr>
            <p:cNvSpPr/>
            <p:nvPr/>
          </p:nvSpPr>
          <p:spPr>
            <a:xfrm>
              <a:off x="2109815" y="1853735"/>
              <a:ext cx="3491176" cy="2005243"/>
            </a:xfrm>
            <a:prstGeom prst="flowChartDecision">
              <a:avLst/>
            </a:prstGeom>
            <a:solidFill>
              <a:srgbClr val="616961"/>
            </a:solidFill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30" name="Decisione 4">
              <a:extLst>
                <a:ext uri="{FF2B5EF4-FFF2-40B4-BE49-F238E27FC236}">
                  <a16:creationId xmlns:a16="http://schemas.microsoft.com/office/drawing/2014/main" id="{BFB0B30D-E10B-0629-0051-635D20BB857E}"/>
                </a:ext>
              </a:extLst>
            </p:cNvPr>
            <p:cNvSpPr txBox="1"/>
            <p:nvPr/>
          </p:nvSpPr>
          <p:spPr>
            <a:xfrm>
              <a:off x="2982609" y="2355046"/>
              <a:ext cx="1745588" cy="100262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500" kern="1200" err="1">
                  <a:solidFill>
                    <a:srgbClr val="E5DACF"/>
                  </a:solidFill>
                </a:rPr>
                <a:t>V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ariable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N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eighborhood</a:t>
              </a:r>
              <a:r>
                <a:rPr lang="it-IT" sz="1500" b="0" i="0" u="none" kern="1200">
                  <a:solidFill>
                    <a:srgbClr val="E5DACF"/>
                  </a:solidFill>
                </a:rPr>
                <a:t> </a:t>
              </a:r>
              <a:r>
                <a:rPr lang="it-IT" sz="1500" err="1">
                  <a:solidFill>
                    <a:srgbClr val="E5DACF"/>
                  </a:solidFill>
                </a:rPr>
                <a:t>D</a:t>
              </a:r>
              <a:r>
                <a:rPr lang="it-IT" sz="1500" b="0" i="0" u="none" kern="1200" err="1">
                  <a:solidFill>
                    <a:srgbClr val="E5DACF"/>
                  </a:solidFill>
                </a:rPr>
                <a:t>escend</a:t>
              </a:r>
              <a:endParaRPr lang="it-IT" sz="1500" kern="1200">
                <a:solidFill>
                  <a:srgbClr val="E5DACF"/>
                </a:solidFill>
              </a:endParaRPr>
            </a:p>
          </p:txBody>
        </p:sp>
      </p:grpSp>
      <p:pic>
        <p:nvPicPr>
          <p:cNvPr id="45" name="Elemento grafico 44" descr="Indietro con riempimento a tinta unita">
            <a:extLst>
              <a:ext uri="{FF2B5EF4-FFF2-40B4-BE49-F238E27FC236}">
                <a16:creationId xmlns:a16="http://schemas.microsoft.com/office/drawing/2014/main" id="{E9B12F66-B692-E833-2698-67A0B7774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7782902">
            <a:off x="10781435" y="3182771"/>
            <a:ext cx="492458" cy="492458"/>
          </a:xfrm>
          <a:prstGeom prst="rect">
            <a:avLst/>
          </a:prstGeom>
        </p:spPr>
      </p:pic>
      <p:pic>
        <p:nvPicPr>
          <p:cNvPr id="60" name="Elemento grafico 59" descr="Freccia: leggera curva con riempimento a tinta unita">
            <a:extLst>
              <a:ext uri="{FF2B5EF4-FFF2-40B4-BE49-F238E27FC236}">
                <a16:creationId xmlns:a16="http://schemas.microsoft.com/office/drawing/2014/main" id="{BDBE4C18-65DD-3C6B-1F76-EDF4647299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207820">
            <a:off x="9086170" y="3117673"/>
            <a:ext cx="556069" cy="556069"/>
          </a:xfrm>
          <a:prstGeom prst="rect">
            <a:avLst/>
          </a:prstGeom>
        </p:spPr>
      </p:pic>
      <p:pic>
        <p:nvPicPr>
          <p:cNvPr id="4" name="Immagine 3" descr="Immagine che contiene schermata, Elementi grafici, simbolo, grafica&#10;&#10;Descrizione generata automaticamente">
            <a:extLst>
              <a:ext uri="{FF2B5EF4-FFF2-40B4-BE49-F238E27FC236}">
                <a16:creationId xmlns:a16="http://schemas.microsoft.com/office/drawing/2014/main" id="{9C2D44B7-2407-C0FB-47BC-A982E005BE1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3151" y="-67799"/>
            <a:ext cx="996559" cy="996559"/>
          </a:xfrm>
          <a:prstGeom prst="rect">
            <a:avLst/>
          </a:prstGeom>
        </p:spPr>
      </p:pic>
      <p:pic>
        <p:nvPicPr>
          <p:cNvPr id="18" name="Elemento grafico 17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AE413208-D505-172B-6FF0-CF74B12A78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3738205">
            <a:off x="9287037" y="6090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0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63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2" y="57532"/>
            <a:ext cx="9759975" cy="1418465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Search</a:t>
            </a:r>
            <a:endParaRPr lang="it-IT" sz="5000" kern="1200">
              <a:solidFill>
                <a:schemeClr val="bg1"/>
              </a:solidFill>
            </a:endParaRPr>
          </a:p>
        </p:txBody>
      </p:sp>
      <p:pic>
        <p:nvPicPr>
          <p:cNvPr id="12" name="Immagine 11" descr="Immagine che contiene Elementi grafici, cerchio, schermata, cartone animato&#10;&#10;Descrizione generata automaticamente">
            <a:extLst>
              <a:ext uri="{FF2B5EF4-FFF2-40B4-BE49-F238E27FC236}">
                <a16:creationId xmlns:a16="http://schemas.microsoft.com/office/drawing/2014/main" id="{CF993C7C-DAF6-5172-7718-0903F0AB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8219" y="263801"/>
            <a:ext cx="1773656" cy="102585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FA11F5E-D88A-0FA9-BF1C-7FE97000C59D}"/>
              </a:ext>
            </a:extLst>
          </p:cNvPr>
          <p:cNvSpPr txBox="1"/>
          <p:nvPr/>
        </p:nvSpPr>
        <p:spPr>
          <a:xfrm>
            <a:off x="493713" y="1289660"/>
            <a:ext cx="61150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it-IT" b="1" err="1">
                <a:solidFill>
                  <a:schemeClr val="bg1"/>
                </a:solidFill>
              </a:rPr>
              <a:t>Shaking</a:t>
            </a:r>
            <a:r>
              <a:rPr lang="it-IT">
                <a:solidFill>
                  <a:schemeClr val="bg1"/>
                </a:solidFill>
              </a:rPr>
              <a:t>: Si genera un punto x’ a caso nel k-</a:t>
            </a:r>
            <a:r>
              <a:rPr lang="it-IT" err="1">
                <a:solidFill>
                  <a:schemeClr val="bg1"/>
                </a:solidFill>
              </a:rPr>
              <a:t>th</a:t>
            </a:r>
            <a:r>
              <a:rPr lang="it-IT">
                <a:solidFill>
                  <a:schemeClr val="bg1"/>
                </a:solidFill>
              </a:rPr>
              <a:t> intorno (con k indice di una funzione inter-</a:t>
            </a:r>
            <a:r>
              <a:rPr lang="it-IT" err="1">
                <a:solidFill>
                  <a:schemeClr val="bg1"/>
                </a:solidFill>
              </a:rPr>
              <a:t>route</a:t>
            </a:r>
            <a:r>
              <a:rPr lang="it-IT">
                <a:solidFill>
                  <a:schemeClr val="bg1"/>
                </a:solidFill>
              </a:rPr>
              <a:t>) di x (cioè x’∊ </a:t>
            </a:r>
            <a:r>
              <a:rPr lang="it-IT" err="1">
                <a:solidFill>
                  <a:schemeClr val="bg1"/>
                </a:solidFill>
              </a:rPr>
              <a:t>Nk</a:t>
            </a:r>
            <a:r>
              <a:rPr lang="it-IT">
                <a:solidFill>
                  <a:schemeClr val="bg1"/>
                </a:solidFill>
              </a:rPr>
              <a:t> (x)). </a:t>
            </a:r>
          </a:p>
          <a:p>
            <a:pPr marL="342900" indent="-342900">
              <a:buAutoNum type="arabicPeriod"/>
            </a:pPr>
            <a:r>
              <a:rPr lang="it-IT" b="1">
                <a:solidFill>
                  <a:schemeClr val="bg1"/>
                </a:solidFill>
              </a:rPr>
              <a:t>Local </a:t>
            </a:r>
            <a:r>
              <a:rPr lang="it-IT" b="1" err="1">
                <a:solidFill>
                  <a:schemeClr val="bg1"/>
                </a:solidFill>
              </a:rPr>
              <a:t>search</a:t>
            </a:r>
            <a:r>
              <a:rPr lang="it-IT">
                <a:solidFill>
                  <a:schemeClr val="bg1"/>
                </a:solidFill>
              </a:rPr>
              <a:t>: si applica una </a:t>
            </a:r>
            <a:r>
              <a:rPr lang="it-IT" err="1">
                <a:solidFill>
                  <a:schemeClr val="bg1"/>
                </a:solidFill>
              </a:rPr>
              <a:t>local</a:t>
            </a:r>
            <a:r>
              <a:rPr lang="it-IT">
                <a:solidFill>
                  <a:schemeClr val="bg1"/>
                </a:solidFill>
              </a:rPr>
              <a:t> </a:t>
            </a:r>
            <a:r>
              <a:rPr lang="it-IT" err="1">
                <a:solidFill>
                  <a:schemeClr val="bg1"/>
                </a:solidFill>
              </a:rPr>
              <a:t>search</a:t>
            </a:r>
            <a:r>
              <a:rPr lang="it-IT">
                <a:solidFill>
                  <a:schemeClr val="bg1"/>
                </a:solidFill>
              </a:rPr>
              <a:t> (nota: può essere l’algoritmo di VND) a partire da x’ ottenendo così un ottimo locale x”. </a:t>
            </a:r>
          </a:p>
          <a:p>
            <a:pPr marL="342900" indent="-342900">
              <a:buAutoNum type="arabicPeriod"/>
            </a:pPr>
            <a:r>
              <a:rPr lang="it-IT" b="1" err="1">
                <a:solidFill>
                  <a:schemeClr val="bg1"/>
                </a:solidFill>
              </a:rPr>
              <a:t>Move</a:t>
            </a:r>
            <a:r>
              <a:rPr lang="it-IT" b="1">
                <a:solidFill>
                  <a:schemeClr val="bg1"/>
                </a:solidFill>
              </a:rPr>
              <a:t> or </a:t>
            </a:r>
            <a:r>
              <a:rPr lang="it-IT" b="1" err="1">
                <a:solidFill>
                  <a:schemeClr val="bg1"/>
                </a:solidFill>
              </a:rPr>
              <a:t>not</a:t>
            </a:r>
            <a:r>
              <a:rPr lang="it-IT">
                <a:solidFill>
                  <a:schemeClr val="bg1"/>
                </a:solidFill>
              </a:rPr>
              <a:t>: se tale ottimo locale x” è meglio della soluzione candidata corrente x, ci si sposta, cioè, x :=x”, e il procedimento ricomincia riassegnando k :=1. Altrimenti si passa all’intorno successivo impostando k :=k+1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9BBEAA5-8027-51A4-1F59-BED65D74EB58}"/>
              </a:ext>
            </a:extLst>
          </p:cNvPr>
          <p:cNvSpPr txBox="1"/>
          <p:nvPr/>
        </p:nvSpPr>
        <p:spPr>
          <a:xfrm>
            <a:off x="6608763" y="4645446"/>
            <a:ext cx="473493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err="1"/>
              <a:t>While</a:t>
            </a:r>
            <a:r>
              <a:rPr lang="it-IT"/>
              <a:t> </a:t>
            </a:r>
            <a:r>
              <a:rPr lang="it-IT" err="1"/>
              <a:t>not</a:t>
            </a:r>
            <a:r>
              <a:rPr lang="it-IT"/>
              <a:t> </a:t>
            </a:r>
            <a:r>
              <a:rPr lang="it-IT" err="1"/>
              <a:t>condizione_di_stop</a:t>
            </a:r>
            <a:r>
              <a:rPr lang="it-IT"/>
              <a:t> do </a:t>
            </a:r>
            <a:endParaRPr lang="en-US"/>
          </a:p>
          <a:p>
            <a:r>
              <a:rPr lang="en-US"/>
              <a:t>k:=1, </a:t>
            </a:r>
          </a:p>
          <a:p>
            <a:r>
              <a:rPr lang="en-US"/>
              <a:t>Until k=</a:t>
            </a:r>
            <a:r>
              <a:rPr lang="en-US" err="1"/>
              <a:t>kmax</a:t>
            </a:r>
            <a:r>
              <a:rPr lang="en-US"/>
              <a:t> repeat </a:t>
            </a:r>
          </a:p>
          <a:p>
            <a:r>
              <a:rPr lang="en-US"/>
              <a:t>   (Shaking) x’ := random in </a:t>
            </a:r>
            <a:r>
              <a:rPr lang="en-US" err="1"/>
              <a:t>Nk</a:t>
            </a:r>
            <a:r>
              <a:rPr lang="en-US"/>
              <a:t> (</a:t>
            </a:r>
            <a:r>
              <a:rPr lang="en-US" err="1"/>
              <a:t>xk</a:t>
            </a:r>
            <a:r>
              <a:rPr lang="en-US"/>
              <a:t> ) </a:t>
            </a:r>
          </a:p>
          <a:p>
            <a:r>
              <a:rPr lang="en-US"/>
              <a:t>   (Optimize Locally) x” := Local Search (x’, </a:t>
            </a:r>
            <a:r>
              <a:rPr lang="en-US" err="1"/>
              <a:t>Nk</a:t>
            </a:r>
            <a:r>
              <a:rPr lang="en-US"/>
              <a:t> ) </a:t>
            </a:r>
          </a:p>
          <a:p>
            <a:r>
              <a:rPr lang="en-US"/>
              <a:t>   (Move or not) if (cx” &lt; cx) then x :=x”, k :=1 </a:t>
            </a:r>
          </a:p>
          <a:p>
            <a:pPr lvl="2"/>
            <a:r>
              <a:rPr lang="en-US"/>
              <a:t>	else k:=k+1 </a:t>
            </a:r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869550-B509-4F30-A10B-28B94A427861}"/>
              </a:ext>
            </a:extLst>
          </p:cNvPr>
          <p:cNvSpPr txBox="1"/>
          <p:nvPr/>
        </p:nvSpPr>
        <p:spPr>
          <a:xfrm>
            <a:off x="7566296" y="1289660"/>
            <a:ext cx="411736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Ingredienti: </a:t>
            </a:r>
          </a:p>
          <a:p>
            <a:pPr marL="285750" indent="-285750">
              <a:buFontTx/>
              <a:buChar char="-"/>
            </a:pPr>
            <a:r>
              <a:rPr lang="it-IT" u="sng" err="1"/>
              <a:t>Kmax</a:t>
            </a:r>
            <a:r>
              <a:rPr lang="it-IT"/>
              <a:t>, che è il numero di funzioni inter-</a:t>
            </a:r>
            <a:r>
              <a:rPr lang="it-IT" err="1"/>
              <a:t>route</a:t>
            </a:r>
            <a:r>
              <a:rPr lang="it-IT"/>
              <a:t> che decidiamo di applicare. Nel nostro caso </a:t>
            </a:r>
            <a:r>
              <a:rPr lang="it-IT" err="1"/>
              <a:t>kmax</a:t>
            </a:r>
            <a:r>
              <a:rPr lang="it-IT"/>
              <a:t>=2 in quanto le nostre strutture sono la </a:t>
            </a:r>
            <a:r>
              <a:rPr lang="it-IT" err="1"/>
              <a:t>String</a:t>
            </a:r>
            <a:r>
              <a:rPr lang="it-IT"/>
              <a:t> Exchange e la </a:t>
            </a:r>
            <a:r>
              <a:rPr lang="it-IT" err="1"/>
              <a:t>String</a:t>
            </a:r>
            <a:r>
              <a:rPr lang="it-IT"/>
              <a:t> Relocation.</a:t>
            </a:r>
          </a:p>
          <a:p>
            <a:pPr marL="285750" indent="-285750">
              <a:buFontTx/>
              <a:buChar char="-"/>
            </a:pPr>
            <a:r>
              <a:rPr lang="it-IT"/>
              <a:t>una soluzione iniziale ammissibile </a:t>
            </a:r>
            <a:r>
              <a:rPr lang="it-IT" u="sng"/>
              <a:t>x</a:t>
            </a:r>
            <a:r>
              <a:rPr lang="it-IT"/>
              <a:t> </a:t>
            </a:r>
          </a:p>
          <a:p>
            <a:pPr marL="285750" indent="-285750">
              <a:buFontTx/>
              <a:buChar char="-"/>
            </a:pPr>
            <a:r>
              <a:rPr lang="it-IT"/>
              <a:t>una </a:t>
            </a:r>
            <a:r>
              <a:rPr lang="it-IT" u="sng"/>
              <a:t>condizione di stop </a:t>
            </a:r>
            <a:r>
              <a:rPr lang="it-IT"/>
              <a:t>(quando ho raggiunto un numero massimo di iterazioni).</a:t>
            </a:r>
          </a:p>
        </p:txBody>
      </p:sp>
      <p:pic>
        <p:nvPicPr>
          <p:cNvPr id="18" name="Immagine 17" descr="Immagine che contiene cerchio, schermata, design&#10;&#10;Descrizione generata automaticamente">
            <a:extLst>
              <a:ext uri="{FF2B5EF4-FFF2-40B4-BE49-F238E27FC236}">
                <a16:creationId xmlns:a16="http://schemas.microsoft.com/office/drawing/2014/main" id="{9B2D4D04-F6AE-850D-0C6D-876616E56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300" y="3881520"/>
            <a:ext cx="3050439" cy="2165214"/>
          </a:xfrm>
          <a:prstGeom prst="rect">
            <a:avLst/>
          </a:prstGeom>
        </p:spPr>
      </p:pic>
      <p:pic>
        <p:nvPicPr>
          <p:cNvPr id="5" name="Immagine 4" descr="Immagine che contiene veicolo, Veicolo terrestre, cartone animato, ruota&#10;&#10;Descrizione generata automaticamente">
            <a:extLst>
              <a:ext uri="{FF2B5EF4-FFF2-40B4-BE49-F238E27FC236}">
                <a16:creationId xmlns:a16="http://schemas.microsoft.com/office/drawing/2014/main" id="{18DA0C52-DBBB-3636-1B6C-56AFC823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68340"/>
            <a:ext cx="1949145" cy="128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471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3B33A981-0CB7-7168-25ED-0D3536623EF9}"/>
              </a:ext>
            </a:extLst>
          </p:cNvPr>
          <p:cNvSpPr txBox="1"/>
          <p:nvPr/>
        </p:nvSpPr>
        <p:spPr>
          <a:xfrm>
            <a:off x="7627432" y="1102354"/>
            <a:ext cx="434679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=funzione(route1primo, route2primo)</a:t>
            </a:r>
          </a:p>
          <a:p>
            <a:r>
              <a:rPr lang="it-IT" sz="1200"/>
              <a:t>            for i in range(0,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)):</a:t>
            </a:r>
          </a:p>
          <a:p>
            <a:r>
              <a:rPr lang="it-IT" sz="1200"/>
              <a:t>                </a:t>
            </a:r>
            <a:r>
              <a:rPr lang="it-IT" sz="1200" err="1"/>
              <a:t>routes_optimized.append</a:t>
            </a:r>
            <a:r>
              <a:rPr lang="it-IT" sz="1200"/>
              <a:t>(</a:t>
            </a:r>
            <a:r>
              <a:rPr lang="it-IT" sz="1200" err="1"/>
              <a:t>vnd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[i][0], </a:t>
            </a:r>
            <a:r>
              <a:rPr lang="it-IT" sz="1200" err="1"/>
              <a:t>routes</a:t>
            </a:r>
            <a:r>
              <a:rPr lang="it-IT" sz="1200"/>
              <a:t>[i][1]))</a:t>
            </a:r>
          </a:p>
          <a:p>
            <a:r>
              <a:rPr lang="it-IT" sz="1200"/>
              <a:t>            index=0</a:t>
            </a:r>
          </a:p>
          <a:p>
            <a:r>
              <a:rPr lang="it-IT" sz="1200"/>
              <a:t>            </a:t>
            </a:r>
            <a:r>
              <a:rPr lang="it-IT" sz="1200" err="1"/>
              <a:t>best_km</a:t>
            </a:r>
            <a:r>
              <a:rPr lang="it-IT" sz="1200"/>
              <a:t>=</a:t>
            </a:r>
            <a:r>
              <a:rPr lang="it-IT" sz="1200" err="1"/>
              <a:t>ut.kmtot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[0])</a:t>
            </a:r>
          </a:p>
          <a:p>
            <a:r>
              <a:rPr lang="it-IT" sz="1200"/>
              <a:t>            for j in range(1,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)):</a:t>
            </a:r>
          </a:p>
          <a:p>
            <a:r>
              <a:rPr lang="it-IT" sz="1200"/>
              <a:t>                </a:t>
            </a:r>
            <a:r>
              <a:rPr lang="it-IT" sz="1200" err="1"/>
              <a:t>if</a:t>
            </a:r>
            <a:r>
              <a:rPr lang="it-IT" sz="1200"/>
              <a:t> </a:t>
            </a:r>
            <a:r>
              <a:rPr lang="it-IT" sz="1200" err="1"/>
              <a:t>ut.kmtot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[j])&lt;</a:t>
            </a:r>
            <a:r>
              <a:rPr lang="it-IT" sz="1200" err="1"/>
              <a:t>best_km</a:t>
            </a:r>
            <a:r>
              <a:rPr lang="it-IT" sz="1200"/>
              <a:t>:</a:t>
            </a:r>
          </a:p>
          <a:p>
            <a:r>
              <a:rPr lang="it-IT" sz="1200"/>
              <a:t>                    index=j</a:t>
            </a:r>
          </a:p>
          <a:p>
            <a:r>
              <a:rPr lang="it-IT" sz="1200"/>
              <a:t>                    </a:t>
            </a:r>
            <a:r>
              <a:rPr lang="it-IT" sz="1200" err="1"/>
              <a:t>best_km</a:t>
            </a:r>
            <a:r>
              <a:rPr lang="it-IT" sz="1200"/>
              <a:t>=</a:t>
            </a:r>
            <a:r>
              <a:rPr lang="it-IT" sz="1200" err="1"/>
              <a:t>ut.kmtot</a:t>
            </a:r>
            <a:r>
              <a:rPr lang="it-IT" sz="1200"/>
              <a:t>(</a:t>
            </a:r>
            <a:r>
              <a:rPr lang="it-IT" sz="1200" err="1"/>
              <a:t>routes_optimized</a:t>
            </a:r>
            <a:r>
              <a:rPr lang="it-IT" sz="1200"/>
              <a:t>[j])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 index==0:</a:t>
            </a:r>
          </a:p>
          <a:p>
            <a:r>
              <a:rPr lang="it-IT" sz="1200"/>
              <a:t>                </a:t>
            </a:r>
            <a:r>
              <a:rPr lang="it-IT" sz="1200" err="1"/>
              <a:t>number_of_neighbor</a:t>
            </a:r>
            <a:r>
              <a:rPr lang="it-IT" sz="1200"/>
              <a:t>=number_of_neighbor+1</a:t>
            </a:r>
          </a:p>
          <a:p>
            <a:r>
              <a:rPr lang="it-IT" sz="1200"/>
              <a:t>            else:</a:t>
            </a:r>
          </a:p>
          <a:p>
            <a:r>
              <a:rPr lang="it-IT" sz="1200"/>
              <a:t>                </a:t>
            </a:r>
            <a:r>
              <a:rPr lang="it-IT" sz="1200" err="1"/>
              <a:t>number_of_neighbor</a:t>
            </a:r>
            <a:r>
              <a:rPr lang="it-IT" sz="1200"/>
              <a:t>=0</a:t>
            </a:r>
          </a:p>
          <a:p>
            <a:r>
              <a:rPr lang="it-IT" sz="1200"/>
              <a:t>            </a:t>
            </a:r>
          </a:p>
          <a:p>
            <a:r>
              <a:rPr lang="it-IT" sz="1200"/>
              <a:t>            route1=</a:t>
            </a:r>
            <a:r>
              <a:rPr lang="it-IT" sz="1200" err="1"/>
              <a:t>routes_optimized</a:t>
            </a:r>
            <a:r>
              <a:rPr lang="it-IT" sz="1200"/>
              <a:t>[index][0]</a:t>
            </a:r>
          </a:p>
          <a:p>
            <a:r>
              <a:rPr lang="it-IT" sz="1200"/>
              <a:t>            route2=</a:t>
            </a:r>
            <a:r>
              <a:rPr lang="it-IT" sz="1200" err="1"/>
              <a:t>routes_optimized</a:t>
            </a:r>
            <a:r>
              <a:rPr lang="it-IT" sz="1200"/>
              <a:t>[index][1]</a:t>
            </a:r>
          </a:p>
          <a:p>
            <a:r>
              <a:rPr lang="it-IT" sz="1200"/>
              <a:t>            </a:t>
            </a:r>
            <a:r>
              <a:rPr lang="it-IT" sz="1200" err="1"/>
              <a:t>routes_optimized.clear</a:t>
            </a:r>
            <a:r>
              <a:rPr lang="it-IT" sz="1200"/>
              <a:t>()</a:t>
            </a:r>
          </a:p>
          <a:p>
            <a:r>
              <a:rPr lang="it-IT" sz="1200"/>
              <a:t>            </a:t>
            </a:r>
            <a:r>
              <a:rPr lang="it-IT" sz="1200" err="1"/>
              <a:t>r.clear</a:t>
            </a:r>
            <a:r>
              <a:rPr lang="it-IT" sz="1200"/>
              <a:t>()</a:t>
            </a:r>
          </a:p>
          <a:p>
            <a:r>
              <a:rPr lang="it-IT" sz="1200"/>
              <a:t>            </a:t>
            </a:r>
            <a:r>
              <a:rPr lang="it-IT" sz="1200" err="1"/>
              <a:t>r.append</a:t>
            </a:r>
            <a:r>
              <a:rPr lang="it-IT" sz="1200"/>
              <a:t>(route1)</a:t>
            </a:r>
          </a:p>
          <a:p>
            <a:r>
              <a:rPr lang="it-IT" sz="1200"/>
              <a:t>            </a:t>
            </a:r>
            <a:r>
              <a:rPr lang="it-IT" sz="1200" err="1"/>
              <a:t>r.append</a:t>
            </a:r>
            <a:r>
              <a:rPr lang="it-IT" sz="1200"/>
              <a:t>(route2)</a:t>
            </a:r>
          </a:p>
          <a:p>
            <a:r>
              <a:rPr lang="it-IT" sz="1200"/>
              <a:t>            </a:t>
            </a:r>
            <a:r>
              <a:rPr lang="it-IT" sz="1200" err="1"/>
              <a:t>routes_optimized.append</a:t>
            </a:r>
            <a:r>
              <a:rPr lang="it-IT" sz="1200"/>
              <a:t>(r)</a:t>
            </a:r>
          </a:p>
          <a:p>
            <a:r>
              <a:rPr lang="it-IT" sz="1200"/>
              <a:t>        </a:t>
            </a:r>
          </a:p>
          <a:p>
            <a:r>
              <a:rPr lang="it-IT" sz="1200"/>
              <a:t>       iter=iter+1</a:t>
            </a:r>
          </a:p>
          <a:p>
            <a:endParaRPr lang="it-IT" sz="1200"/>
          </a:p>
          <a:p>
            <a:r>
              <a:rPr lang="it-IT" sz="1200"/>
              <a:t>        </a:t>
            </a:r>
            <a:r>
              <a:rPr lang="it-IT" sz="1200" err="1"/>
              <a:t>if</a:t>
            </a:r>
            <a:r>
              <a:rPr lang="it-IT" sz="1200"/>
              <a:t> iter &gt;= </a:t>
            </a:r>
            <a:r>
              <a:rPr lang="it-IT" sz="1200" err="1"/>
              <a:t>max_iterations</a:t>
            </a:r>
            <a:r>
              <a:rPr lang="it-IT" sz="1200"/>
              <a:t>:</a:t>
            </a:r>
          </a:p>
          <a:p>
            <a:r>
              <a:rPr lang="it-IT" sz="1200"/>
              <a:t>            break</a:t>
            </a:r>
          </a:p>
          <a:p>
            <a:endParaRPr lang="it-IT" sz="1200"/>
          </a:p>
          <a:p>
            <a:r>
              <a:rPr lang="it-IT" sz="1200"/>
              <a:t>    </a:t>
            </a:r>
            <a:r>
              <a:rPr lang="it-IT" sz="1200" err="1"/>
              <a:t>solution.append</a:t>
            </a:r>
            <a:r>
              <a:rPr lang="it-IT" sz="1200"/>
              <a:t>(route1)</a:t>
            </a:r>
          </a:p>
          <a:p>
            <a:r>
              <a:rPr lang="it-IT" sz="1200"/>
              <a:t>    </a:t>
            </a:r>
            <a:r>
              <a:rPr lang="it-IT" sz="1200" err="1"/>
              <a:t>solution.append</a:t>
            </a:r>
            <a:r>
              <a:rPr lang="it-IT" sz="1200"/>
              <a:t>(route2)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solution</a:t>
            </a:r>
            <a:endParaRPr lang="it-IT" sz="1200"/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25C58191-DC67-3DC4-3F5D-260BF28839C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6464300"/>
            <a:ext cx="987425" cy="311150"/>
          </a:xfrm>
        </p:spPr>
        <p:txBody>
          <a:bodyPr/>
          <a:lstStyle/>
          <a:p>
            <a:pPr rtl="0"/>
            <a:fld id="{58FB4751-880F-D840-AAA9-3A15815CC996}" type="slidenum">
              <a:rPr lang="it-IT" noProof="0" smtClean="0"/>
              <a:pPr rtl="0"/>
              <a:t>64</a:t>
            </a:fld>
            <a:endParaRPr lang="it-IT" noProof="0"/>
          </a:p>
        </p:txBody>
      </p:sp>
      <p:sp>
        <p:nvSpPr>
          <p:cNvPr id="20" name="Titolo 11">
            <a:extLst>
              <a:ext uri="{FF2B5EF4-FFF2-40B4-BE49-F238E27FC236}">
                <a16:creationId xmlns:a16="http://schemas.microsoft.com/office/drawing/2014/main" id="{1A5354BE-3045-68CB-49DA-F0898A2F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962" y="57532"/>
            <a:ext cx="9759975" cy="1418465"/>
          </a:xfrm>
        </p:spPr>
        <p:txBody>
          <a:bodyPr/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it-IT" sz="5000" kern="1200" err="1">
                <a:solidFill>
                  <a:schemeClr val="bg1"/>
                </a:solidFill>
              </a:rPr>
              <a:t>V</a:t>
            </a:r>
            <a:r>
              <a:rPr lang="it-IT" sz="5000" b="0" i="0" u="none" kern="1200" err="1">
                <a:solidFill>
                  <a:schemeClr val="bg1"/>
                </a:solidFill>
              </a:rPr>
              <a:t>ariable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N</a:t>
            </a:r>
            <a:r>
              <a:rPr lang="it-IT" sz="5000" b="0" i="0" u="none" kern="1200" err="1">
                <a:solidFill>
                  <a:schemeClr val="bg1"/>
                </a:solidFill>
              </a:rPr>
              <a:t>eighborhood</a:t>
            </a:r>
            <a:r>
              <a:rPr lang="it-IT" sz="5000" b="0" i="0" u="none" kern="1200">
                <a:solidFill>
                  <a:schemeClr val="bg1"/>
                </a:solidFill>
              </a:rPr>
              <a:t> </a:t>
            </a:r>
            <a:r>
              <a:rPr lang="it-IT" sz="5000" err="1">
                <a:solidFill>
                  <a:schemeClr val="bg1"/>
                </a:solidFill>
              </a:rPr>
              <a:t>Search</a:t>
            </a:r>
            <a:endParaRPr lang="it-IT" sz="5000" kern="1200">
              <a:solidFill>
                <a:schemeClr val="bg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73FB0068-68C5-7F4F-3436-0FE5CB5D7517}"/>
              </a:ext>
            </a:extLst>
          </p:cNvPr>
          <p:cNvCxnSpPr>
            <a:cxnSpLocks/>
          </p:cNvCxnSpPr>
          <p:nvPr/>
        </p:nvCxnSpPr>
        <p:spPr>
          <a:xfrm flipH="1">
            <a:off x="705556" y="1134709"/>
            <a:ext cx="17669" cy="875926"/>
          </a:xfrm>
          <a:prstGeom prst="straightConnector1">
            <a:avLst/>
          </a:prstGeom>
          <a:ln>
            <a:solidFill>
              <a:srgbClr val="543E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CF4D89A6-F399-C212-6C13-C7E870F51AFC}"/>
              </a:ext>
            </a:extLst>
          </p:cNvPr>
          <p:cNvCxnSpPr>
            <a:cxnSpLocks/>
          </p:cNvCxnSpPr>
          <p:nvPr/>
        </p:nvCxnSpPr>
        <p:spPr>
          <a:xfrm>
            <a:off x="732152" y="1145090"/>
            <a:ext cx="7668290" cy="446665"/>
          </a:xfrm>
          <a:prstGeom prst="bentConnector3">
            <a:avLst>
              <a:gd name="adj1" fmla="val 94749"/>
            </a:avLst>
          </a:prstGeom>
          <a:ln>
            <a:solidFill>
              <a:srgbClr val="543E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magine 28">
            <a:extLst>
              <a:ext uri="{FF2B5EF4-FFF2-40B4-BE49-F238E27FC236}">
                <a16:creationId xmlns:a16="http://schemas.microsoft.com/office/drawing/2014/main" id="{DADB3AAB-696D-4F35-0406-6F01CAE86E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" y="5572339"/>
            <a:ext cx="1943101" cy="1285661"/>
          </a:xfrm>
          <a:prstGeom prst="rect">
            <a:avLst/>
          </a:prstGeom>
        </p:spPr>
      </p:pic>
      <p:pic>
        <p:nvPicPr>
          <p:cNvPr id="9" name="Immagine 8" descr="Immagine che contiene veicolo, Veicolo terrestre, ruota, clipart&#10;&#10;Descrizione generata automaticamente">
            <a:extLst>
              <a:ext uri="{FF2B5EF4-FFF2-40B4-BE49-F238E27FC236}">
                <a16:creationId xmlns:a16="http://schemas.microsoft.com/office/drawing/2014/main" id="{87FD236F-0D4E-538A-9CAF-1A170B1B0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949" y="164951"/>
            <a:ext cx="1531037" cy="86061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0062C96-9D83-E04C-8571-E4A82A6D75A6}"/>
              </a:ext>
            </a:extLst>
          </p:cNvPr>
          <p:cNvSpPr txBox="1"/>
          <p:nvPr/>
        </p:nvSpPr>
        <p:spPr>
          <a:xfrm>
            <a:off x="3946408" y="1168157"/>
            <a:ext cx="379796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variable_neighborhood_search</a:t>
            </a:r>
            <a:r>
              <a:rPr lang="it-IT" sz="1200"/>
              <a:t>(r1, r2):</a:t>
            </a:r>
          </a:p>
          <a:p>
            <a:r>
              <a:rPr lang="it-IT" sz="1200"/>
              <a:t>    iter=0</a:t>
            </a:r>
          </a:p>
          <a:p>
            <a:r>
              <a:rPr lang="it-IT" sz="1200"/>
              <a:t>    </a:t>
            </a:r>
            <a:r>
              <a:rPr lang="it-IT" sz="1200" err="1"/>
              <a:t>max_iterations</a:t>
            </a:r>
            <a:r>
              <a:rPr lang="it-IT" sz="1200"/>
              <a:t>=5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=[]</a:t>
            </a:r>
          </a:p>
          <a:p>
            <a:r>
              <a:rPr lang="it-IT" sz="1200"/>
              <a:t>    r=[]</a:t>
            </a:r>
          </a:p>
          <a:p>
            <a:r>
              <a:rPr lang="it-IT" sz="1200"/>
              <a:t>    </a:t>
            </a:r>
            <a:r>
              <a:rPr lang="it-IT" sz="1200" err="1"/>
              <a:t>r.append</a:t>
            </a:r>
            <a:r>
              <a:rPr lang="it-IT" sz="1200"/>
              <a:t>(r1)</a:t>
            </a:r>
          </a:p>
          <a:p>
            <a:r>
              <a:rPr lang="it-IT" sz="1200"/>
              <a:t>    </a:t>
            </a:r>
            <a:r>
              <a:rPr lang="it-IT" sz="1200" err="1"/>
              <a:t>r.append</a:t>
            </a:r>
            <a:r>
              <a:rPr lang="it-IT" sz="1200"/>
              <a:t>(r2)</a:t>
            </a:r>
          </a:p>
          <a:p>
            <a:r>
              <a:rPr lang="it-IT" sz="1200"/>
              <a:t>    </a:t>
            </a:r>
            <a:r>
              <a:rPr lang="it-IT" sz="1200" err="1"/>
              <a:t>routes_optimized</a:t>
            </a:r>
            <a:r>
              <a:rPr lang="it-IT" sz="1200"/>
              <a:t>=[]</a:t>
            </a:r>
          </a:p>
          <a:p>
            <a:r>
              <a:rPr lang="it-IT" sz="1200"/>
              <a:t>    </a:t>
            </a:r>
            <a:r>
              <a:rPr lang="it-IT" sz="1200" err="1"/>
              <a:t>routes_optimized.append</a:t>
            </a:r>
            <a:r>
              <a:rPr lang="it-IT" sz="1200"/>
              <a:t>(r)</a:t>
            </a:r>
          </a:p>
          <a:p>
            <a:r>
              <a:rPr lang="it-IT" sz="1200"/>
              <a:t>    </a:t>
            </a:r>
            <a:r>
              <a:rPr lang="it-IT" sz="1200" err="1"/>
              <a:t>dim_sol_trovata</a:t>
            </a:r>
            <a:r>
              <a:rPr lang="it-IT" sz="1200"/>
              <a:t>=0</a:t>
            </a:r>
          </a:p>
          <a:p>
            <a:r>
              <a:rPr lang="it-IT" sz="1200"/>
              <a:t>    route1=r1</a:t>
            </a:r>
          </a:p>
          <a:p>
            <a:r>
              <a:rPr lang="it-IT" sz="1200"/>
              <a:t>    route2=r2</a:t>
            </a:r>
          </a:p>
          <a:p>
            <a:r>
              <a:rPr lang="it-IT" sz="1200"/>
              <a:t>    </a:t>
            </a:r>
            <a:r>
              <a:rPr lang="it-IT" sz="1200" err="1"/>
              <a:t>solution</a:t>
            </a:r>
            <a:r>
              <a:rPr lang="it-IT" sz="1200"/>
              <a:t>=[]</a:t>
            </a:r>
          </a:p>
          <a:p>
            <a:r>
              <a:rPr lang="it-IT" sz="1200"/>
              <a:t>    </a:t>
            </a:r>
          </a:p>
          <a:p>
            <a:r>
              <a:rPr lang="it-IT" sz="1200"/>
              <a:t>    </a:t>
            </a:r>
            <a:r>
              <a:rPr lang="it-IT" sz="1200" err="1"/>
              <a:t>while</a:t>
            </a:r>
            <a:r>
              <a:rPr lang="it-IT" sz="1200"/>
              <a:t> True:</a:t>
            </a:r>
          </a:p>
          <a:p>
            <a:r>
              <a:rPr lang="it-IT" sz="1200"/>
              <a:t>        </a:t>
            </a:r>
            <a:r>
              <a:rPr lang="it-IT" sz="1200" err="1"/>
              <a:t>number_of_neighbor</a:t>
            </a:r>
            <a:r>
              <a:rPr lang="it-IT" sz="1200"/>
              <a:t>=0</a:t>
            </a:r>
          </a:p>
          <a:p>
            <a:r>
              <a:rPr lang="it-IT" sz="1200"/>
              <a:t>            </a:t>
            </a:r>
            <a:r>
              <a:rPr lang="it-IT" sz="1200" err="1"/>
              <a:t>while</a:t>
            </a:r>
            <a:r>
              <a:rPr lang="it-IT" sz="1200"/>
              <a:t> </a:t>
            </a:r>
            <a:r>
              <a:rPr lang="it-IT" sz="1200" err="1"/>
              <a:t>number_of_neighbor</a:t>
            </a:r>
            <a:r>
              <a:rPr lang="it-IT" sz="1200"/>
              <a:t> &lt;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conf.inter_route</a:t>
            </a:r>
            <a:r>
              <a:rPr lang="it-IT" sz="1200"/>
              <a:t>):</a:t>
            </a:r>
          </a:p>
          <a:p>
            <a:r>
              <a:rPr lang="it-IT" sz="1200"/>
              <a:t>            funzione=</a:t>
            </a:r>
            <a:r>
              <a:rPr lang="it-IT" sz="1200" err="1"/>
              <a:t>conf.inter_route</a:t>
            </a:r>
            <a:r>
              <a:rPr lang="it-IT" sz="1200"/>
              <a:t>[</a:t>
            </a:r>
            <a:r>
              <a:rPr lang="it-IT" sz="1200" err="1"/>
              <a:t>number_of_neighbor</a:t>
            </a:r>
            <a:r>
              <a:rPr lang="it-IT" sz="1200"/>
              <a:t>]</a:t>
            </a:r>
          </a:p>
          <a:p>
            <a:r>
              <a:rPr lang="it-IT" sz="1200"/>
              <a:t>            </a:t>
            </a:r>
            <a:r>
              <a:rPr lang="it-IT" sz="1200" err="1"/>
              <a:t>routes</a:t>
            </a:r>
            <a:r>
              <a:rPr lang="it-IT" sz="1200"/>
              <a:t>=funzione(route1, route2)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)==0:</a:t>
            </a:r>
          </a:p>
          <a:p>
            <a:r>
              <a:rPr lang="it-IT" sz="1200"/>
              <a:t>                break</a:t>
            </a:r>
          </a:p>
          <a:p>
            <a:r>
              <a:rPr lang="it-IT" sz="1200"/>
              <a:t>            </a:t>
            </a:r>
            <a:r>
              <a:rPr lang="it-IT" sz="1200" err="1"/>
              <a:t>if</a:t>
            </a:r>
            <a:r>
              <a:rPr lang="it-IT" sz="1200"/>
              <a:t>(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)==1):</a:t>
            </a:r>
          </a:p>
          <a:p>
            <a:r>
              <a:rPr lang="it-IT" sz="1200"/>
              <a:t>                route1primo=</a:t>
            </a:r>
            <a:r>
              <a:rPr lang="it-IT" sz="1200" err="1"/>
              <a:t>routes</a:t>
            </a:r>
            <a:r>
              <a:rPr lang="it-IT" sz="1200"/>
              <a:t>[0][0]</a:t>
            </a:r>
          </a:p>
          <a:p>
            <a:r>
              <a:rPr lang="it-IT" sz="1200"/>
              <a:t>                route2primo=</a:t>
            </a:r>
            <a:r>
              <a:rPr lang="it-IT" sz="1200" err="1"/>
              <a:t>routes</a:t>
            </a:r>
            <a:r>
              <a:rPr lang="it-IT" sz="1200"/>
              <a:t>[0][1]</a:t>
            </a:r>
          </a:p>
          <a:p>
            <a:r>
              <a:rPr lang="it-IT" sz="1200"/>
              <a:t>            else:</a:t>
            </a:r>
          </a:p>
          <a:p>
            <a:r>
              <a:rPr lang="it-IT" sz="1200"/>
              <a:t>                shake= </a:t>
            </a:r>
            <a:r>
              <a:rPr lang="it-IT" sz="1200" err="1"/>
              <a:t>ra.randint</a:t>
            </a:r>
            <a:r>
              <a:rPr lang="it-IT" sz="1200"/>
              <a:t>(0, </a:t>
            </a:r>
            <a:r>
              <a:rPr lang="it-IT" sz="1200" err="1"/>
              <a:t>len</a:t>
            </a:r>
            <a:r>
              <a:rPr lang="it-IT" sz="1200"/>
              <a:t>(</a:t>
            </a:r>
            <a:r>
              <a:rPr lang="it-IT" sz="1200" err="1"/>
              <a:t>routes</a:t>
            </a:r>
            <a:r>
              <a:rPr lang="it-IT" sz="1200"/>
              <a:t>)-1)</a:t>
            </a:r>
          </a:p>
          <a:p>
            <a:r>
              <a:rPr lang="it-IT" sz="1200"/>
              <a:t>                route1primo=</a:t>
            </a:r>
            <a:r>
              <a:rPr lang="it-IT" sz="1200" err="1"/>
              <a:t>routes</a:t>
            </a:r>
            <a:r>
              <a:rPr lang="it-IT" sz="1200"/>
              <a:t>[shake][0]</a:t>
            </a:r>
          </a:p>
          <a:p>
            <a:r>
              <a:rPr lang="it-IT" sz="1200"/>
              <a:t>                route2primo=</a:t>
            </a:r>
            <a:r>
              <a:rPr lang="it-IT" sz="1200" err="1"/>
              <a:t>routes</a:t>
            </a:r>
            <a:r>
              <a:rPr lang="it-IT" sz="1200"/>
              <a:t>[shake][1]</a:t>
            </a:r>
          </a:p>
          <a:p>
            <a:r>
              <a:rPr lang="it-IT" sz="1200"/>
              <a:t>            </a:t>
            </a:r>
            <a:r>
              <a:rPr lang="it-IT" sz="1200" err="1"/>
              <a:t>routes.clear</a:t>
            </a:r>
            <a:r>
              <a:rPr lang="it-IT" sz="1200"/>
              <a:t>()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8526E4-FB8F-2107-7092-78A6117270A1}"/>
              </a:ext>
            </a:extLst>
          </p:cNvPr>
          <p:cNvSpPr txBox="1"/>
          <p:nvPr/>
        </p:nvSpPr>
        <p:spPr>
          <a:xfrm>
            <a:off x="393119" y="1818036"/>
            <a:ext cx="36785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200"/>
          </a:p>
          <a:p>
            <a:r>
              <a:rPr lang="it-IT" sz="1200" err="1"/>
              <a:t>def</a:t>
            </a:r>
            <a:r>
              <a:rPr lang="it-IT" sz="1200"/>
              <a:t> </a:t>
            </a:r>
            <a:r>
              <a:rPr lang="it-IT" sz="1200" err="1"/>
              <a:t>vnd</a:t>
            </a:r>
            <a:r>
              <a:rPr lang="it-IT" sz="1200"/>
              <a:t>(r1, r2):</a:t>
            </a:r>
          </a:p>
          <a:p>
            <a:r>
              <a:rPr lang="it-IT" sz="1200"/>
              <a:t>    </a:t>
            </a:r>
            <a:r>
              <a:rPr lang="it-IT" sz="1200" err="1"/>
              <a:t>routes</a:t>
            </a:r>
            <a:r>
              <a:rPr lang="it-IT" sz="1200"/>
              <a:t>=[]</a:t>
            </a:r>
          </a:p>
          <a:p>
            <a:r>
              <a:rPr lang="it-IT" sz="1200"/>
              <a:t>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variable_neighborhood_descend</a:t>
            </a:r>
            <a:r>
              <a:rPr lang="it-IT" sz="1200"/>
              <a:t>(r1))</a:t>
            </a:r>
          </a:p>
          <a:p>
            <a:r>
              <a:rPr lang="it-IT" sz="1200"/>
              <a:t>    </a:t>
            </a:r>
            <a:r>
              <a:rPr lang="it-IT" sz="1200" err="1"/>
              <a:t>routes.append</a:t>
            </a:r>
            <a:r>
              <a:rPr lang="it-IT" sz="1200"/>
              <a:t>(</a:t>
            </a:r>
            <a:r>
              <a:rPr lang="it-IT" sz="1200" err="1"/>
              <a:t>variable_neighborhood_descend</a:t>
            </a:r>
            <a:r>
              <a:rPr lang="it-IT" sz="1200"/>
              <a:t>(r2))</a:t>
            </a:r>
          </a:p>
          <a:p>
            <a:r>
              <a:rPr lang="it-IT" sz="1200"/>
              <a:t>    </a:t>
            </a:r>
            <a:r>
              <a:rPr lang="it-IT" sz="1200" err="1"/>
              <a:t>return</a:t>
            </a:r>
            <a:r>
              <a:rPr lang="it-IT" sz="1200"/>
              <a:t> </a:t>
            </a:r>
            <a:r>
              <a:rPr lang="it-IT" sz="1200" err="1"/>
              <a:t>routes</a:t>
            </a:r>
            <a:endParaRPr lang="it-IT" sz="1200"/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0C504F56-D3F9-3E60-E626-34A3BDA01AA1}"/>
              </a:ext>
            </a:extLst>
          </p:cNvPr>
          <p:cNvSpPr/>
          <p:nvPr/>
        </p:nvSpPr>
        <p:spPr>
          <a:xfrm>
            <a:off x="2285725" y="3642929"/>
            <a:ext cx="1813083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Partendo da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iniziali applico una delle euristiche inter-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 Ottengo così tante soluzioni (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) possibili. </a:t>
            </a:r>
          </a:p>
        </p:txBody>
      </p:sp>
      <p:pic>
        <p:nvPicPr>
          <p:cNvPr id="4098" name="Picture 2" descr="Carpool PNG Transparent Images Free Download | Vector Files | Pngtree">
            <a:extLst>
              <a:ext uri="{FF2B5EF4-FFF2-40B4-BE49-F238E27FC236}">
                <a16:creationId xmlns:a16="http://schemas.microsoft.com/office/drawing/2014/main" id="{236F8FE0-9BBF-C47C-EE92-402D4A1FD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6890">
            <a:off x="2285725" y="4696637"/>
            <a:ext cx="983401" cy="98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Elemento grafico 4" descr="Freccia linea: curva oraria con riempimento a tinta unita">
            <a:extLst>
              <a:ext uri="{FF2B5EF4-FFF2-40B4-BE49-F238E27FC236}">
                <a16:creationId xmlns:a16="http://schemas.microsoft.com/office/drawing/2014/main" id="{021804C5-D996-0558-65FB-64CB79843D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8447438">
            <a:off x="3742220" y="4224793"/>
            <a:ext cx="669677" cy="669677"/>
          </a:xfrm>
          <a:prstGeom prst="rect">
            <a:avLst/>
          </a:prstGeom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0B4A7C6-1FA9-8CAE-0245-068D16024512}"/>
              </a:ext>
            </a:extLst>
          </p:cNvPr>
          <p:cNvSpPr/>
          <p:nvPr/>
        </p:nvSpPr>
        <p:spPr>
          <a:xfrm>
            <a:off x="6544485" y="4955991"/>
            <a:ext cx="1283414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Prendo una coppia di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randomiche a partire dalle soluzioni ottenute.</a:t>
            </a:r>
          </a:p>
        </p:txBody>
      </p:sp>
      <p:pic>
        <p:nvPicPr>
          <p:cNvPr id="11" name="Elemento grafico 10" descr="Freccia linea: curva antioraria con riempimento a tinta unita">
            <a:extLst>
              <a:ext uri="{FF2B5EF4-FFF2-40B4-BE49-F238E27FC236}">
                <a16:creationId xmlns:a16="http://schemas.microsoft.com/office/drawing/2014/main" id="{541BB1EC-909F-A90C-0B7B-EBA02705FE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052533">
            <a:off x="6838097" y="5453156"/>
            <a:ext cx="700091" cy="776191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EABEC07F-A559-1A72-8B0D-C0B7BF66E6A7}"/>
              </a:ext>
            </a:extLst>
          </p:cNvPr>
          <p:cNvSpPr/>
          <p:nvPr/>
        </p:nvSpPr>
        <p:spPr>
          <a:xfrm>
            <a:off x="6391650" y="1484320"/>
            <a:ext cx="1283414" cy="6827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Riapplico la stessa euristica inter-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usata prima alle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ottenute.</a:t>
            </a:r>
          </a:p>
        </p:txBody>
      </p:sp>
      <p:pic>
        <p:nvPicPr>
          <p:cNvPr id="14" name="Elemento grafico 13" descr="Freccia linea: curva antioraria con riempimento a tinta unita">
            <a:extLst>
              <a:ext uri="{FF2B5EF4-FFF2-40B4-BE49-F238E27FC236}">
                <a16:creationId xmlns:a16="http://schemas.microsoft.com/office/drawing/2014/main" id="{A4A40B57-1229-6AE0-453B-0C38A638E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333360">
            <a:off x="7384076" y="1046229"/>
            <a:ext cx="499461" cy="553752"/>
          </a:xfrm>
          <a:prstGeom prst="rect">
            <a:avLst/>
          </a:prstGeom>
        </p:spPr>
      </p:pic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E1765BF6-BB00-9B7D-350F-18868D2BB997}"/>
              </a:ext>
            </a:extLst>
          </p:cNvPr>
          <p:cNvSpPr/>
          <p:nvPr/>
        </p:nvSpPr>
        <p:spPr>
          <a:xfrm>
            <a:off x="6645869" y="2223918"/>
            <a:ext cx="1423847" cy="6218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Per ogni coppia di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ottenuta chiamo la </a:t>
            </a:r>
            <a:r>
              <a:rPr lang="it-IT" sz="1000" err="1">
                <a:solidFill>
                  <a:schemeClr val="tx1"/>
                </a:solidFill>
              </a:rPr>
              <a:t>vnd</a:t>
            </a:r>
            <a:r>
              <a:rPr lang="it-IT" sz="1000">
                <a:solidFill>
                  <a:schemeClr val="tx1"/>
                </a:solidFill>
              </a:rPr>
              <a:t> per </a:t>
            </a:r>
            <a:r>
              <a:rPr lang="it-IT" sz="1000" err="1">
                <a:solidFill>
                  <a:schemeClr val="tx1"/>
                </a:solidFill>
              </a:rPr>
              <a:t>ottiizzarle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6" name="Elemento grafico 15" descr="Freccia linea: curva antioraria con riempimento a tinta unita">
            <a:extLst>
              <a:ext uri="{FF2B5EF4-FFF2-40B4-BE49-F238E27FC236}">
                <a16:creationId xmlns:a16="http://schemas.microsoft.com/office/drawing/2014/main" id="{973F51B3-E874-31D0-3885-5CF32B969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4105526">
            <a:off x="7707247" y="1569925"/>
            <a:ext cx="572044" cy="634225"/>
          </a:xfrm>
          <a:prstGeom prst="rect">
            <a:avLst/>
          </a:prstGeom>
        </p:spPr>
      </p:pic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CDA5CE60-6274-1946-AB0A-B3962EB90558}"/>
              </a:ext>
            </a:extLst>
          </p:cNvPr>
          <p:cNvSpPr/>
          <p:nvPr/>
        </p:nvSpPr>
        <p:spPr>
          <a:xfrm>
            <a:off x="11023850" y="1825703"/>
            <a:ext cx="1063800" cy="9350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Cerco tra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ottenute da </a:t>
            </a:r>
            <a:r>
              <a:rPr lang="it-IT" sz="1000" err="1">
                <a:solidFill>
                  <a:schemeClr val="tx1"/>
                </a:solidFill>
              </a:rPr>
              <a:t>vnd</a:t>
            </a:r>
            <a:r>
              <a:rPr lang="it-IT" sz="1000">
                <a:solidFill>
                  <a:schemeClr val="tx1"/>
                </a:solidFill>
              </a:rPr>
              <a:t> quella che mi minimizza i km</a:t>
            </a: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F393946-D581-F304-E59E-71CAA05B7537}"/>
              </a:ext>
            </a:extLst>
          </p:cNvPr>
          <p:cNvSpPr/>
          <p:nvPr/>
        </p:nvSpPr>
        <p:spPr>
          <a:xfrm>
            <a:off x="2086814" y="1898413"/>
            <a:ext cx="1423847" cy="4369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Ottimizzo le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tramite la VND.</a:t>
            </a:r>
          </a:p>
        </p:txBody>
      </p:sp>
      <p:pic>
        <p:nvPicPr>
          <p:cNvPr id="3" name="Elemento grafico 17" descr="Freccia linea: curva oraria con riempimento a tinta unita">
            <a:extLst>
              <a:ext uri="{FF2B5EF4-FFF2-40B4-BE49-F238E27FC236}">
                <a16:creationId xmlns:a16="http://schemas.microsoft.com/office/drawing/2014/main" id="{BF8145C6-016F-9E6E-89B1-38FC9C06C1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755398">
            <a:off x="10581538" y="1864517"/>
            <a:ext cx="448928" cy="448928"/>
          </a:xfrm>
          <a:prstGeom prst="rect">
            <a:avLst/>
          </a:prstGeom>
        </p:spPr>
      </p:pic>
      <p:pic>
        <p:nvPicPr>
          <p:cNvPr id="19" name="Elemento grafico 17" descr="Freccia linea: curva oraria con riempimento a tinta unita">
            <a:extLst>
              <a:ext uri="{FF2B5EF4-FFF2-40B4-BE49-F238E27FC236}">
                <a16:creationId xmlns:a16="http://schemas.microsoft.com/office/drawing/2014/main" id="{F393A7EE-111C-222D-AB7C-3884EA7A12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551595">
            <a:off x="1416095" y="1675797"/>
            <a:ext cx="669677" cy="669677"/>
          </a:xfrm>
          <a:prstGeom prst="rect">
            <a:avLst/>
          </a:prstGeom>
        </p:spPr>
      </p:pic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501C3788-BE68-9BD3-8AE1-21610D6BF51D}"/>
              </a:ext>
            </a:extLst>
          </p:cNvPr>
          <p:cNvSpPr/>
          <p:nvPr/>
        </p:nvSpPr>
        <p:spPr>
          <a:xfrm>
            <a:off x="10720999" y="3130482"/>
            <a:ext cx="1408798" cy="10935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non ho trovato una soluzione migliore rispetto alle due 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 r1 e r2 iniziali allora provo con una altra euristica inter-</a:t>
            </a:r>
            <a:r>
              <a:rPr lang="it-IT" sz="1000" err="1">
                <a:solidFill>
                  <a:schemeClr val="tx1"/>
                </a:solidFill>
              </a:rPr>
              <a:t>route</a:t>
            </a:r>
            <a:r>
              <a:rPr lang="it-IT" sz="100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BCB48F67-17AB-499E-75D1-873E58420653}"/>
              </a:ext>
            </a:extLst>
          </p:cNvPr>
          <p:cNvSpPr/>
          <p:nvPr/>
        </p:nvSpPr>
        <p:spPr>
          <a:xfrm>
            <a:off x="10190805" y="4315676"/>
            <a:ext cx="1747155" cy="67289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Altrimenti ricomincio applicando tutte le euristiche a partire dalla prima, sulla soluzione migliorata. </a:t>
            </a:r>
            <a:endParaRPr lang="it-IT" sz="1000"/>
          </a:p>
        </p:txBody>
      </p:sp>
      <p:pic>
        <p:nvPicPr>
          <p:cNvPr id="32" name="Elemento grafico 31" descr="Freccia linea: curva antioraria con riempimento a tinta unita">
            <a:extLst>
              <a:ext uri="{FF2B5EF4-FFF2-40B4-BE49-F238E27FC236}">
                <a16:creationId xmlns:a16="http://schemas.microsoft.com/office/drawing/2014/main" id="{2911DF99-8816-F7E5-91BE-96B4D8D838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196348">
            <a:off x="10135265" y="2989181"/>
            <a:ext cx="499461" cy="553752"/>
          </a:xfrm>
          <a:prstGeom prst="rect">
            <a:avLst/>
          </a:prstGeom>
        </p:spPr>
      </p:pic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0B7C5BE1-52D7-0BFB-7D0D-6A03A808F820}"/>
              </a:ext>
            </a:extLst>
          </p:cNvPr>
          <p:cNvSpPr/>
          <p:nvPr/>
        </p:nvSpPr>
        <p:spPr>
          <a:xfrm>
            <a:off x="10113937" y="5262196"/>
            <a:ext cx="2015859" cy="12021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>
                <a:solidFill>
                  <a:schemeClr val="tx1"/>
                </a:solidFill>
              </a:rPr>
              <a:t>Se ho avuto due non miglioramenti con entrambe le euristiche, ricomincio da capo con la prima delle euristiche sempre applicata all’ultima soluzione migliorativa. Questo può succedere al massimo 5 volte.</a:t>
            </a:r>
            <a:endParaRPr lang="it-IT" sz="1000"/>
          </a:p>
        </p:txBody>
      </p:sp>
      <p:pic>
        <p:nvPicPr>
          <p:cNvPr id="35" name="Elemento grafico 34" descr="Freccia linea: curva antioraria con riempimento a tinta unita">
            <a:extLst>
              <a:ext uri="{FF2B5EF4-FFF2-40B4-BE49-F238E27FC236}">
                <a16:creationId xmlns:a16="http://schemas.microsoft.com/office/drawing/2014/main" id="{35E4214D-8390-29BF-8B29-8D11F3E378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9166720">
            <a:off x="9688710" y="4048819"/>
            <a:ext cx="499461" cy="553752"/>
          </a:xfrm>
          <a:prstGeom prst="rect">
            <a:avLst/>
          </a:prstGeom>
        </p:spPr>
      </p:pic>
      <p:pic>
        <p:nvPicPr>
          <p:cNvPr id="36" name="Elemento grafico 17" descr="Freccia linea: curva oraria con riempimento a tinta unita">
            <a:extLst>
              <a:ext uri="{FF2B5EF4-FFF2-40B4-BE49-F238E27FC236}">
                <a16:creationId xmlns:a16="http://schemas.microsoft.com/office/drawing/2014/main" id="{3E4F5E14-15BB-1AE7-D534-864669985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804303">
            <a:off x="9536611" y="5092561"/>
            <a:ext cx="578556" cy="57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167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4461112-1314-1F15-2239-5EFCF120C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D4406C-089C-C2FF-4CED-A1744760F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05CC93-7672-B278-4A84-0AB0F7221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65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3C5BAC6B-EA8A-0FF0-4AA4-ACC72C7AC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7242048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Visualizziamo i risultati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269758B-EA5D-4278-CCB8-075D9880FB6D}"/>
              </a:ext>
            </a:extLst>
          </p:cNvPr>
          <p:cNvSpPr txBox="1"/>
          <p:nvPr/>
        </p:nvSpPr>
        <p:spPr>
          <a:xfrm>
            <a:off x="5651250" y="5051088"/>
            <a:ext cx="344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Grafichiamo i risultati della VNS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08233B7-3EC9-543C-9A0C-471D7128DC73}"/>
              </a:ext>
            </a:extLst>
          </p:cNvPr>
          <p:cNvCxnSpPr>
            <a:cxnSpLocks/>
          </p:cNvCxnSpPr>
          <p:nvPr/>
        </p:nvCxnSpPr>
        <p:spPr>
          <a:xfrm>
            <a:off x="4866107" y="4891450"/>
            <a:ext cx="1025538" cy="261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1" name="Immagine 10" descr="Immagine che contiene schizzo, automobile, illustrazione, design&#10;&#10;Descrizione generata automaticamente">
            <a:extLst>
              <a:ext uri="{FF2B5EF4-FFF2-40B4-BE49-F238E27FC236}">
                <a16:creationId xmlns:a16="http://schemas.microsoft.com/office/drawing/2014/main" id="{CC7F6BDF-DD81-41A0-2AE7-691AFCA10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41" y="5719734"/>
            <a:ext cx="1545672" cy="868355"/>
          </a:xfrm>
          <a:prstGeom prst="rect">
            <a:avLst/>
          </a:prstGeom>
        </p:spPr>
      </p:pic>
      <p:pic>
        <p:nvPicPr>
          <p:cNvPr id="2" name="Picture 4" descr="Results Icon Png #13895 - Free Icons Library">
            <a:extLst>
              <a:ext uri="{FF2B5EF4-FFF2-40B4-BE49-F238E27FC236}">
                <a16:creationId xmlns:a16="http://schemas.microsoft.com/office/drawing/2014/main" id="{EDBCF9FA-F2C1-A68D-4A45-DEBB72350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339" y="454076"/>
            <a:ext cx="1114446" cy="11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38DF370-92D2-2B9E-576C-327F2F338165}"/>
              </a:ext>
            </a:extLst>
          </p:cNvPr>
          <p:cNvSpPr txBox="1"/>
          <p:nvPr/>
        </p:nvSpPr>
        <p:spPr>
          <a:xfrm>
            <a:off x="576071" y="1911767"/>
            <a:ext cx="736026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for i in range(0, </a:t>
            </a:r>
            <a:r>
              <a:rPr lang="it-IT" err="1"/>
              <a:t>len</a:t>
            </a:r>
            <a:r>
              <a:rPr lang="it-IT"/>
              <a:t>(</a:t>
            </a:r>
            <a:r>
              <a:rPr lang="it-IT" err="1"/>
              <a:t>lista_finale</a:t>
            </a:r>
            <a:r>
              <a:rPr lang="it-IT"/>
              <a:t>)):</a:t>
            </a:r>
          </a:p>
          <a:p>
            <a:r>
              <a:rPr lang="it-IT"/>
              <a:t>    for k in range(i+1, </a:t>
            </a:r>
            <a:r>
              <a:rPr lang="it-IT" err="1"/>
              <a:t>len</a:t>
            </a:r>
            <a:r>
              <a:rPr lang="it-IT"/>
              <a:t>(</a:t>
            </a:r>
            <a:r>
              <a:rPr lang="it-IT" err="1"/>
              <a:t>lista_finale</a:t>
            </a:r>
            <a:r>
              <a:rPr lang="it-IT"/>
              <a:t>)):</a:t>
            </a:r>
          </a:p>
          <a:p>
            <a:r>
              <a:rPr lang="it-IT"/>
              <a:t>        </a:t>
            </a:r>
            <a:r>
              <a:rPr lang="it-IT" err="1"/>
              <a:t>temp</a:t>
            </a:r>
            <a:r>
              <a:rPr lang="it-IT"/>
              <a:t>=</a:t>
            </a:r>
            <a:r>
              <a:rPr lang="it-IT" err="1"/>
              <a:t>meta.variable_neighborhood_search</a:t>
            </a:r>
            <a:r>
              <a:rPr lang="it-IT"/>
              <a:t>(</a:t>
            </a:r>
            <a:r>
              <a:rPr lang="it-IT" err="1"/>
              <a:t>lista_finale</a:t>
            </a:r>
            <a:r>
              <a:rPr lang="it-IT"/>
              <a:t>[i], </a:t>
            </a:r>
            <a:r>
              <a:rPr lang="it-IT" err="1"/>
              <a:t>lista_finale</a:t>
            </a:r>
            <a:r>
              <a:rPr lang="it-IT"/>
              <a:t>[k])</a:t>
            </a:r>
          </a:p>
          <a:p>
            <a:r>
              <a:rPr lang="it-IT"/>
              <a:t>        </a:t>
            </a:r>
            <a:r>
              <a:rPr lang="it-IT" err="1"/>
              <a:t>if</a:t>
            </a:r>
            <a:r>
              <a:rPr lang="it-IT"/>
              <a:t>(</a:t>
            </a:r>
            <a:r>
              <a:rPr lang="it-IT" err="1"/>
              <a:t>ut.kmtot</a:t>
            </a:r>
            <a:r>
              <a:rPr lang="it-IT"/>
              <a:t>(</a:t>
            </a:r>
            <a:r>
              <a:rPr lang="it-IT" err="1"/>
              <a:t>temp</a:t>
            </a:r>
            <a:r>
              <a:rPr lang="it-IT"/>
              <a:t>)&lt;(</a:t>
            </a:r>
            <a:r>
              <a:rPr lang="it-IT" err="1"/>
              <a:t>lista_finale</a:t>
            </a:r>
            <a:r>
              <a:rPr lang="it-IT"/>
              <a:t>[i].</a:t>
            </a:r>
            <a:r>
              <a:rPr lang="it-IT" err="1"/>
              <a:t>get_km</a:t>
            </a:r>
            <a:r>
              <a:rPr lang="it-IT"/>
              <a:t>()+</a:t>
            </a:r>
            <a:r>
              <a:rPr lang="it-IT" err="1"/>
              <a:t>lista_finale</a:t>
            </a:r>
            <a:r>
              <a:rPr lang="it-IT"/>
              <a:t>[k].</a:t>
            </a:r>
            <a:r>
              <a:rPr lang="it-IT" err="1"/>
              <a:t>get_km</a:t>
            </a:r>
            <a:r>
              <a:rPr lang="it-IT"/>
              <a:t>())):</a:t>
            </a:r>
          </a:p>
          <a:p>
            <a:r>
              <a:rPr lang="it-IT"/>
              <a:t>            </a:t>
            </a:r>
            <a:r>
              <a:rPr lang="it-IT" err="1"/>
              <a:t>lista_finale</a:t>
            </a:r>
            <a:r>
              <a:rPr lang="it-IT"/>
              <a:t>[i]=</a:t>
            </a:r>
            <a:r>
              <a:rPr lang="it-IT" err="1"/>
              <a:t>temp</a:t>
            </a:r>
            <a:r>
              <a:rPr lang="it-IT"/>
              <a:t>[0]</a:t>
            </a:r>
          </a:p>
          <a:p>
            <a:r>
              <a:rPr lang="it-IT"/>
              <a:t>            </a:t>
            </a:r>
            <a:r>
              <a:rPr lang="it-IT" err="1"/>
              <a:t>lista_finale</a:t>
            </a:r>
            <a:r>
              <a:rPr lang="it-IT"/>
              <a:t>[k]=</a:t>
            </a:r>
            <a:r>
              <a:rPr lang="it-IT" err="1"/>
              <a:t>temp</a:t>
            </a:r>
            <a:r>
              <a:rPr lang="it-IT"/>
              <a:t>[1]</a:t>
            </a:r>
          </a:p>
          <a:p>
            <a:endParaRPr lang="it-IT"/>
          </a:p>
          <a:p>
            <a:r>
              <a:rPr lang="it-IT"/>
              <a:t>for </a:t>
            </a:r>
            <a:r>
              <a:rPr lang="it-IT" err="1"/>
              <a:t>el</a:t>
            </a:r>
            <a:r>
              <a:rPr lang="it-IT"/>
              <a:t> in </a:t>
            </a:r>
            <a:r>
              <a:rPr lang="it-IT" err="1"/>
              <a:t>lista_finale</a:t>
            </a:r>
            <a:r>
              <a:rPr lang="it-IT"/>
              <a:t>:</a:t>
            </a:r>
          </a:p>
          <a:p>
            <a:r>
              <a:rPr lang="it-IT"/>
              <a:t>    </a:t>
            </a:r>
            <a:r>
              <a:rPr lang="it-IT" err="1"/>
              <a:t>print</a:t>
            </a:r>
            <a:r>
              <a:rPr lang="it-IT"/>
              <a:t>(</a:t>
            </a:r>
            <a:r>
              <a:rPr lang="it-IT" err="1"/>
              <a:t>str</a:t>
            </a:r>
            <a:r>
              <a:rPr lang="it-IT"/>
              <a:t>(</a:t>
            </a:r>
            <a:r>
              <a:rPr lang="it-IT" err="1"/>
              <a:t>el</a:t>
            </a:r>
            <a:r>
              <a:rPr lang="it-IT"/>
              <a:t>))</a:t>
            </a:r>
          </a:p>
          <a:p>
            <a:endParaRPr lang="it-IT"/>
          </a:p>
          <a:p>
            <a:r>
              <a:rPr lang="it-IT" err="1"/>
              <a:t>gf.grafico</a:t>
            </a:r>
            <a:r>
              <a:rPr lang="it-IT"/>
              <a:t>(lista1, lista2, </a:t>
            </a:r>
            <a:r>
              <a:rPr lang="it-IT" err="1"/>
              <a:t>lista_finale</a:t>
            </a:r>
            <a:r>
              <a:rPr lang="it-IT"/>
              <a:t>, 'figura4.png')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A0ACBB2-C2A8-EF0D-AF30-41648B9A204F}"/>
              </a:ext>
            </a:extLst>
          </p:cNvPr>
          <p:cNvSpPr txBox="1"/>
          <p:nvPr/>
        </p:nvSpPr>
        <p:spPr>
          <a:xfrm>
            <a:off x="8393777" y="2119673"/>
            <a:ext cx="3449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Per ogni </a:t>
            </a:r>
            <a:r>
              <a:rPr lang="it-IT" b="1" err="1"/>
              <a:t>route</a:t>
            </a:r>
            <a:r>
              <a:rPr lang="it-IT" b="1"/>
              <a:t> i e ogni sua </a:t>
            </a:r>
            <a:r>
              <a:rPr lang="it-IT" b="1" err="1"/>
              <a:t>route</a:t>
            </a:r>
            <a:r>
              <a:rPr lang="it-IT" b="1"/>
              <a:t> successiva k chiamo la VNS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DFDA8846-2C2A-9ED2-CFDC-77CE45EA8718}"/>
              </a:ext>
            </a:extLst>
          </p:cNvPr>
          <p:cNvCxnSpPr>
            <a:cxnSpLocks/>
          </p:cNvCxnSpPr>
          <p:nvPr/>
        </p:nvCxnSpPr>
        <p:spPr>
          <a:xfrm flipV="1">
            <a:off x="7450824" y="2521847"/>
            <a:ext cx="1163240" cy="161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5D854E0-754F-E8DD-73E6-4404AE8740C0}"/>
              </a:ext>
            </a:extLst>
          </p:cNvPr>
          <p:cNvSpPr txBox="1"/>
          <p:nvPr/>
        </p:nvSpPr>
        <p:spPr>
          <a:xfrm>
            <a:off x="7245461" y="3317309"/>
            <a:ext cx="4021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Se i km delle due </a:t>
            </a:r>
            <a:r>
              <a:rPr lang="it-IT" b="1" err="1"/>
              <a:t>route</a:t>
            </a:r>
            <a:r>
              <a:rPr lang="it-IT" b="1"/>
              <a:t> trovate dalla VNS hanno km minori dei km delle </a:t>
            </a:r>
            <a:r>
              <a:rPr lang="it-IT" b="1" err="1"/>
              <a:t>route</a:t>
            </a:r>
            <a:r>
              <a:rPr lang="it-IT" b="1"/>
              <a:t> i e j sommati allora sostituisco le </a:t>
            </a:r>
            <a:r>
              <a:rPr lang="it-IT" b="1" err="1"/>
              <a:t>route</a:t>
            </a:r>
            <a:r>
              <a:rPr lang="it-IT" b="1"/>
              <a:t> i e j con quelle ottenute dalla VNS</a:t>
            </a: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A7D8CA7-92A7-5C58-31F4-8132F21B7921}"/>
              </a:ext>
            </a:extLst>
          </p:cNvPr>
          <p:cNvCxnSpPr>
            <a:cxnSpLocks/>
          </p:cNvCxnSpPr>
          <p:nvPr/>
        </p:nvCxnSpPr>
        <p:spPr>
          <a:xfrm>
            <a:off x="5795206" y="3157377"/>
            <a:ext cx="1450255" cy="6896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6960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9ECF5AB9-51DC-1B60-9115-BC37D78EB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1" t="10721" r="8749" b="9583"/>
          <a:stretch/>
        </p:blipFill>
        <p:spPr>
          <a:xfrm>
            <a:off x="2600114" y="-145773"/>
            <a:ext cx="6991771" cy="6858000"/>
          </a:xfrm>
          <a:prstGeom prst="rect">
            <a:avLst/>
          </a:prstGeom>
        </p:spPr>
      </p:pic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364267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Prima..</a:t>
            </a:r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BE46C23-044E-6A48-9B5B-1182EA1D39CA}"/>
              </a:ext>
            </a:extLst>
          </p:cNvPr>
          <p:cNvSpPr txBox="1"/>
          <p:nvPr/>
        </p:nvSpPr>
        <p:spPr>
          <a:xfrm>
            <a:off x="9587698" y="4621130"/>
            <a:ext cx="20663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totale km </a:t>
            </a:r>
          </a:p>
          <a:p>
            <a:pPr algn="ctr"/>
            <a:r>
              <a:rPr lang="it-IT" b="0" i="0">
                <a:solidFill>
                  <a:srgbClr val="202124"/>
                </a:solidFill>
                <a:effectLst/>
              </a:rPr>
              <a:t>incomplete </a:t>
            </a:r>
            <a:r>
              <a:rPr lang="it-IT" b="0" i="0" err="1">
                <a:solidFill>
                  <a:srgbClr val="202124"/>
                </a:solidFill>
                <a:effectLst/>
              </a:rPr>
              <a:t>routes</a:t>
            </a:r>
            <a:r>
              <a:rPr lang="it-IT" b="0" i="0">
                <a:solidFill>
                  <a:srgbClr val="202124"/>
                </a:solidFill>
                <a:effectLst/>
              </a:rPr>
              <a:t>: </a:t>
            </a:r>
            <a:r>
              <a:rPr lang="it-IT" b="1" i="0">
                <a:solidFill>
                  <a:srgbClr val="202124"/>
                </a:solidFill>
                <a:effectLst/>
              </a:rPr>
              <a:t>10857.75670653187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3312994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5373" y="5822375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6">
            <a:extLst>
              <a:ext uri="{FF2B5EF4-FFF2-40B4-BE49-F238E27FC236}">
                <a16:creationId xmlns:a16="http://schemas.microsoft.com/office/drawing/2014/main" id="{BBE63892-0B1D-AEE3-345F-A086D7094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35261"/>
            <a:ext cx="2458070" cy="676656"/>
          </a:xfrm>
        </p:spPr>
        <p:txBody>
          <a:bodyPr/>
          <a:lstStyle/>
          <a:p>
            <a:r>
              <a:rPr lang="it-IT">
                <a:sym typeface="Wingdings" panose="05000000000000000000" pitchFamily="2" charset="2"/>
              </a:rPr>
              <a:t>Dopo..</a:t>
            </a:r>
            <a:endParaRPr lang="it-IT"/>
          </a:p>
        </p:txBody>
      </p: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9391856" y="735261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Variable</a:t>
            </a:r>
            <a:r>
              <a:rPr lang="it-IT" sz="1800"/>
              <a:t> </a:t>
            </a:r>
            <a:r>
              <a:rPr lang="it-IT" sz="1800" err="1"/>
              <a:t>Neighborhood</a:t>
            </a:r>
            <a:r>
              <a:rPr lang="it-IT" sz="1800"/>
              <a:t> </a:t>
            </a:r>
            <a:r>
              <a:rPr lang="it-IT" sz="1800" err="1"/>
              <a:t>Search</a:t>
            </a:r>
            <a:endParaRPr lang="it-IT" sz="1800"/>
          </a:p>
        </p:txBody>
      </p:sp>
      <p:pic>
        <p:nvPicPr>
          <p:cNvPr id="8" name="Immagine 7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9FA1463B-D80C-96E1-ED43-A458835F9F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11" t="11806" r="9243" b="9583"/>
          <a:stretch/>
        </p:blipFill>
        <p:spPr>
          <a:xfrm>
            <a:off x="2646297" y="-145774"/>
            <a:ext cx="6948268" cy="685800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F4ED71-2A47-2091-7477-1AC2298715B7}"/>
              </a:ext>
            </a:extLst>
          </p:cNvPr>
          <p:cNvSpPr txBox="1"/>
          <p:nvPr/>
        </p:nvSpPr>
        <p:spPr>
          <a:xfrm>
            <a:off x="9389508" y="4456236"/>
            <a:ext cx="25068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err="1">
                <a:solidFill>
                  <a:srgbClr val="202124"/>
                </a:solidFill>
                <a:effectLst/>
              </a:rPr>
              <a:t>totale</a:t>
            </a:r>
            <a:r>
              <a:rPr lang="en-US" b="0" i="0">
                <a:solidFill>
                  <a:srgbClr val="202124"/>
                </a:solidFill>
                <a:effectLst/>
              </a:rPr>
              <a:t> km variable neighborhood search: </a:t>
            </a:r>
            <a:r>
              <a:rPr lang="en-US" b="1" i="0">
                <a:solidFill>
                  <a:srgbClr val="202124"/>
                </a:solidFill>
                <a:effectLst/>
              </a:rPr>
              <a:t>9640.447200380258</a:t>
            </a:r>
            <a:endParaRPr lang="it-IT" b="1"/>
          </a:p>
        </p:txBody>
      </p:sp>
    </p:spTree>
    <p:extLst>
      <p:ext uri="{BB962C8B-B14F-4D97-AF65-F5344CB8AC3E}">
        <p14:creationId xmlns:p14="http://schemas.microsoft.com/office/powerpoint/2010/main" val="235442833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284" y="5818796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1872279" y="801224"/>
            <a:ext cx="3390481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Merge incomplete </a:t>
            </a:r>
            <a:r>
              <a:rPr lang="it-IT" sz="1800" err="1"/>
              <a:t>routes</a:t>
            </a:r>
            <a:r>
              <a:rPr lang="it-IT" sz="1800"/>
              <a:t> </a:t>
            </a:r>
          </a:p>
        </p:txBody>
      </p:sp>
      <p:sp>
        <p:nvSpPr>
          <p:cNvPr id="8" name="Titolo 6">
            <a:extLst>
              <a:ext uri="{FF2B5EF4-FFF2-40B4-BE49-F238E27FC236}">
                <a16:creationId xmlns:a16="http://schemas.microsoft.com/office/drawing/2014/main" id="{38F0EB5A-602A-30FD-BC11-B00191B031E4}"/>
              </a:ext>
            </a:extLst>
          </p:cNvPr>
          <p:cNvSpPr txBox="1">
            <a:spLocks/>
          </p:cNvSpPr>
          <p:nvPr/>
        </p:nvSpPr>
        <p:spPr>
          <a:xfrm>
            <a:off x="6991495" y="742158"/>
            <a:ext cx="2458070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 err="1"/>
              <a:t>Variable</a:t>
            </a:r>
            <a:r>
              <a:rPr lang="it-IT" sz="1800"/>
              <a:t> </a:t>
            </a:r>
            <a:r>
              <a:rPr lang="it-IT" sz="1800" err="1"/>
              <a:t>Neighborhood</a:t>
            </a:r>
            <a:r>
              <a:rPr lang="it-IT" sz="1800"/>
              <a:t> </a:t>
            </a:r>
            <a:r>
              <a:rPr lang="it-IT" sz="1800" err="1"/>
              <a:t>Search</a:t>
            </a:r>
            <a:endParaRPr lang="it-IT" sz="1800"/>
          </a:p>
        </p:txBody>
      </p:sp>
      <p:pic>
        <p:nvPicPr>
          <p:cNvPr id="6" name="Immagine 5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16CEFCB4-FA64-5B0B-D674-10083E48F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28" t="22382" r="41796" b="35419"/>
          <a:stretch/>
        </p:blipFill>
        <p:spPr>
          <a:xfrm>
            <a:off x="2123441" y="1695023"/>
            <a:ext cx="3056634" cy="4420818"/>
          </a:xfrm>
          <a:prstGeom prst="rect">
            <a:avLst/>
          </a:prstGeom>
        </p:spPr>
      </p:pic>
      <p:pic>
        <p:nvPicPr>
          <p:cNvPr id="7" name="Immagine 6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F72DC8E9-A70D-41A8-AA32-4C8188175E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39" t="22738" r="41459" b="35778"/>
          <a:stretch/>
        </p:blipFill>
        <p:spPr>
          <a:xfrm>
            <a:off x="6696564" y="1695023"/>
            <a:ext cx="3047931" cy="442081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01B2F8C3-BA84-F877-0F7B-2AC12B72AA8C}"/>
                  </a:ext>
                </a:extLst>
              </p14:cNvPr>
              <p14:cNvContentPartPr/>
              <p14:nvPr/>
            </p14:nvContentPartPr>
            <p14:xfrm>
              <a:off x="3986448" y="5199864"/>
              <a:ext cx="139680" cy="36720"/>
            </p14:xfrm>
          </p:contentPart>
        </mc:Choice>
        <mc:Fallback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01B2F8C3-BA84-F877-0F7B-2AC12B72AA8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68448" y="5163864"/>
                <a:ext cx="17532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put penna 15">
                <a:extLst>
                  <a:ext uri="{FF2B5EF4-FFF2-40B4-BE49-F238E27FC236}">
                    <a16:creationId xmlns:a16="http://schemas.microsoft.com/office/drawing/2014/main" id="{313B1D3E-448F-0470-C327-E6C4C3FFCBCB}"/>
                  </a:ext>
                </a:extLst>
              </p14:cNvPr>
              <p14:cNvContentPartPr/>
              <p14:nvPr/>
            </p14:nvContentPartPr>
            <p14:xfrm>
              <a:off x="3736608" y="5108064"/>
              <a:ext cx="135000" cy="25200"/>
            </p14:xfrm>
          </p:contentPart>
        </mc:Choice>
        <mc:Fallback>
          <p:pic>
            <p:nvPicPr>
              <p:cNvPr id="16" name="Input penna 15">
                <a:extLst>
                  <a:ext uri="{FF2B5EF4-FFF2-40B4-BE49-F238E27FC236}">
                    <a16:creationId xmlns:a16="http://schemas.microsoft.com/office/drawing/2014/main" id="{313B1D3E-448F-0470-C327-E6C4C3FFCB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18560" y="5072064"/>
                <a:ext cx="170735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put penna 15">
                <a:extLst>
                  <a:ext uri="{FF2B5EF4-FFF2-40B4-BE49-F238E27FC236}">
                    <a16:creationId xmlns:a16="http://schemas.microsoft.com/office/drawing/2014/main" id="{1FF08D63-0DE8-4D5F-0986-AFEC3E25FDDF}"/>
                  </a:ext>
                </a:extLst>
              </p14:cNvPr>
              <p14:cNvContentPartPr/>
              <p14:nvPr/>
            </p14:nvContentPartPr>
            <p14:xfrm>
              <a:off x="8270210" y="5159388"/>
              <a:ext cx="273960" cy="71640"/>
            </p14:xfrm>
          </p:contentPart>
        </mc:Choice>
        <mc:Fallback>
          <p:pic>
            <p:nvPicPr>
              <p:cNvPr id="2" name="Input penna 15">
                <a:extLst>
                  <a:ext uri="{FF2B5EF4-FFF2-40B4-BE49-F238E27FC236}">
                    <a16:creationId xmlns:a16="http://schemas.microsoft.com/office/drawing/2014/main" id="{1FF08D63-0DE8-4D5F-0986-AFEC3E25FD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52210" y="5123206"/>
                <a:ext cx="309600" cy="1436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F3232A74-F1EB-D14A-8039-8A16693CAF0A}"/>
                  </a:ext>
                </a:extLst>
              </p14:cNvPr>
              <p14:cNvContentPartPr/>
              <p14:nvPr/>
            </p14:nvContentPartPr>
            <p14:xfrm>
              <a:off x="4193808" y="4510824"/>
              <a:ext cx="145440" cy="18720"/>
            </p14:xfrm>
          </p:contentPart>
        </mc:Choice>
        <mc:Fallback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F3232A74-F1EB-D14A-8039-8A16693CAF0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75808" y="4474824"/>
                <a:ext cx="1810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0" name="Input penna 16">
                <a:extLst>
                  <a:ext uri="{FF2B5EF4-FFF2-40B4-BE49-F238E27FC236}">
                    <a16:creationId xmlns:a16="http://schemas.microsoft.com/office/drawing/2014/main" id="{85A42EBF-B12D-7E3A-8CE3-E27627F54283}"/>
                  </a:ext>
                </a:extLst>
              </p14:cNvPr>
              <p14:cNvContentPartPr/>
              <p14:nvPr/>
            </p14:nvContentPartPr>
            <p14:xfrm>
              <a:off x="8278850" y="4551708"/>
              <a:ext cx="480600" cy="590400"/>
            </p14:xfrm>
          </p:contentPart>
        </mc:Choice>
        <mc:Fallback>
          <p:pic>
            <p:nvPicPr>
              <p:cNvPr id="10" name="Input penna 16">
                <a:extLst>
                  <a:ext uri="{FF2B5EF4-FFF2-40B4-BE49-F238E27FC236}">
                    <a16:creationId xmlns:a16="http://schemas.microsoft.com/office/drawing/2014/main" id="{85A42EBF-B12D-7E3A-8CE3-E27627F5428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60850" y="4515708"/>
                <a:ext cx="516240" cy="6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4BD3E022-6727-F2C2-B914-37EDB9381C77}"/>
                  </a:ext>
                </a:extLst>
              </p14:cNvPr>
              <p14:cNvContentPartPr/>
              <p14:nvPr/>
            </p14:nvContentPartPr>
            <p14:xfrm>
              <a:off x="3553728" y="3522984"/>
              <a:ext cx="177120" cy="12600"/>
            </p14:xfrm>
          </p:contentPart>
        </mc:Choice>
        <mc:Fallback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4BD3E022-6727-F2C2-B914-37EDB9381C7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35728" y="3486984"/>
                <a:ext cx="21276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968E5C2B-C3D7-7ED4-74EC-A3C5B2C88587}"/>
                  </a:ext>
                </a:extLst>
              </p14:cNvPr>
              <p14:cNvContentPartPr/>
              <p14:nvPr/>
            </p14:nvContentPartPr>
            <p14:xfrm>
              <a:off x="7603850" y="2734428"/>
              <a:ext cx="1146960" cy="1739520"/>
            </p14:xfrm>
          </p:contentPart>
        </mc:Choice>
        <mc:Fallback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968E5C2B-C3D7-7ED4-74EC-A3C5B2C8858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85850" y="2698428"/>
                <a:ext cx="1182600" cy="18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" name="Input penna 12">
                <a:extLst>
                  <a:ext uri="{FF2B5EF4-FFF2-40B4-BE49-F238E27FC236}">
                    <a16:creationId xmlns:a16="http://schemas.microsoft.com/office/drawing/2014/main" id="{76D9726B-0ACC-EF8E-D4C6-49E15BFF1166}"/>
                  </a:ext>
                </a:extLst>
              </p14:cNvPr>
              <p14:cNvContentPartPr/>
              <p14:nvPr/>
            </p14:nvContentPartPr>
            <p14:xfrm>
              <a:off x="8741090" y="4424268"/>
              <a:ext cx="48960" cy="112680"/>
            </p14:xfrm>
          </p:contentPart>
        </mc:Choice>
        <mc:Fallback>
          <p:pic>
            <p:nvPicPr>
              <p:cNvPr id="13" name="Input penna 12">
                <a:extLst>
                  <a:ext uri="{FF2B5EF4-FFF2-40B4-BE49-F238E27FC236}">
                    <a16:creationId xmlns:a16="http://schemas.microsoft.com/office/drawing/2014/main" id="{76D9726B-0ACC-EF8E-D4C6-49E15BFF116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723090" y="4388383"/>
                <a:ext cx="84600" cy="1840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123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D0B51F1C-2D63-65E3-AA0E-24753950CB18}"/>
              </a:ext>
            </a:extLst>
          </p:cNvPr>
          <p:cNvCxnSpPr>
            <a:cxnSpLocks/>
          </p:cNvCxnSpPr>
          <p:nvPr/>
        </p:nvCxnSpPr>
        <p:spPr>
          <a:xfrm>
            <a:off x="0" y="507442"/>
            <a:ext cx="1219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Instruction - Free education icons">
            <a:extLst>
              <a:ext uri="{FF2B5EF4-FFF2-40B4-BE49-F238E27FC236}">
                <a16:creationId xmlns:a16="http://schemas.microsoft.com/office/drawing/2014/main" id="{C1B99040-C4A4-2D2A-77ED-96AE81E24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284" y="5818796"/>
            <a:ext cx="716973" cy="7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E847FAF-4617-43F5-E1AE-7CAB14993D4E}"/>
              </a:ext>
            </a:extLst>
          </p:cNvPr>
          <p:cNvCxnSpPr>
            <a:cxnSpLocks/>
          </p:cNvCxnSpPr>
          <p:nvPr/>
        </p:nvCxnSpPr>
        <p:spPr>
          <a:xfrm>
            <a:off x="492369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AEC57F49-77B5-D550-2C9E-59E9EAA52C0E}"/>
              </a:ext>
            </a:extLst>
          </p:cNvPr>
          <p:cNvCxnSpPr>
            <a:cxnSpLocks/>
          </p:cNvCxnSpPr>
          <p:nvPr/>
        </p:nvCxnSpPr>
        <p:spPr>
          <a:xfrm>
            <a:off x="11691257" y="0"/>
            <a:ext cx="0" cy="68580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6">
            <a:extLst>
              <a:ext uri="{FF2B5EF4-FFF2-40B4-BE49-F238E27FC236}">
                <a16:creationId xmlns:a16="http://schemas.microsoft.com/office/drawing/2014/main" id="{937160B2-E44E-002B-D609-5EB17B901557}"/>
              </a:ext>
            </a:extLst>
          </p:cNvPr>
          <p:cNvSpPr txBox="1">
            <a:spLocks/>
          </p:cNvSpPr>
          <p:nvPr/>
        </p:nvSpPr>
        <p:spPr>
          <a:xfrm>
            <a:off x="1872279" y="801224"/>
            <a:ext cx="3390481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Senza Car Pooling</a:t>
            </a:r>
          </a:p>
        </p:txBody>
      </p:sp>
      <p:sp>
        <p:nvSpPr>
          <p:cNvPr id="8" name="Titolo 6">
            <a:extLst>
              <a:ext uri="{FF2B5EF4-FFF2-40B4-BE49-F238E27FC236}">
                <a16:creationId xmlns:a16="http://schemas.microsoft.com/office/drawing/2014/main" id="{38F0EB5A-602A-30FD-BC11-B00191B031E4}"/>
              </a:ext>
            </a:extLst>
          </p:cNvPr>
          <p:cNvSpPr txBox="1">
            <a:spLocks/>
          </p:cNvSpPr>
          <p:nvPr/>
        </p:nvSpPr>
        <p:spPr>
          <a:xfrm>
            <a:off x="7008536" y="801224"/>
            <a:ext cx="2817523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Soluzione finale</a:t>
            </a:r>
          </a:p>
        </p:txBody>
      </p:sp>
      <p:pic>
        <p:nvPicPr>
          <p:cNvPr id="15" name="Immagine 14" descr="Immagine che contiene linea, diagramma, Parallelo, testo&#10;&#10;Descrizione generata automaticamente">
            <a:extLst>
              <a:ext uri="{FF2B5EF4-FFF2-40B4-BE49-F238E27FC236}">
                <a16:creationId xmlns:a16="http://schemas.microsoft.com/office/drawing/2014/main" id="{BAF960F0-3C03-9C63-4EB3-A76780AEC3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69" t="11402" r="8980" b="9382"/>
          <a:stretch/>
        </p:blipFill>
        <p:spPr>
          <a:xfrm>
            <a:off x="1345410" y="1510873"/>
            <a:ext cx="4460708" cy="4343696"/>
          </a:xfrm>
          <a:prstGeom prst="rect">
            <a:avLst/>
          </a:prstGeom>
        </p:spPr>
      </p:pic>
      <p:pic>
        <p:nvPicPr>
          <p:cNvPr id="14" name="Immagine 13" descr="Immagine che contiene testo, diagramma, linea, Parallelo&#10;&#10;Descrizione generata automaticamente">
            <a:extLst>
              <a:ext uri="{FF2B5EF4-FFF2-40B4-BE49-F238E27FC236}">
                <a16:creationId xmlns:a16="http://schemas.microsoft.com/office/drawing/2014/main" id="{D7CB89F9-2230-E17F-A6A4-24DFE34401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11" t="11806" r="9243" b="9583"/>
          <a:stretch/>
        </p:blipFill>
        <p:spPr>
          <a:xfrm>
            <a:off x="6377509" y="1510871"/>
            <a:ext cx="4400875" cy="434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04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7</a:t>
            </a:fld>
            <a:endParaRPr lang="it-IT"/>
          </a:p>
        </p:txBody>
      </p:sp>
      <p:sp>
        <p:nvSpPr>
          <p:cNvPr id="11" name="Titolo 13">
            <a:extLst>
              <a:ext uri="{FF2B5EF4-FFF2-40B4-BE49-F238E27FC236}">
                <a16:creationId xmlns:a16="http://schemas.microsoft.com/office/drawing/2014/main" id="{3ECA359C-458F-BAE4-B649-69073A6B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66692"/>
            <a:ext cx="10515600" cy="4663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NOD   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FACE707-CFB2-9664-97F5-EE548A322F61}"/>
              </a:ext>
            </a:extLst>
          </p:cNvPr>
          <p:cNvSpPr txBox="1"/>
          <p:nvPr/>
        </p:nvSpPr>
        <p:spPr>
          <a:xfrm>
            <a:off x="3141000" y="1703819"/>
            <a:ext cx="4451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Utenti che prendono l’autobus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4353FE9-E83C-C7DE-D13E-F46BA1577522}"/>
              </a:ext>
            </a:extLst>
          </p:cNvPr>
          <p:cNvSpPr txBox="1"/>
          <p:nvPr/>
        </p:nvSpPr>
        <p:spPr>
          <a:xfrm>
            <a:off x="8138595" y="1687748"/>
            <a:ext cx="398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/>
              <a:t>Fermate dei mezzi pubblici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D2E7E5A-8B48-5E93-5265-1D6A4C80D73A}"/>
              </a:ext>
            </a:extLst>
          </p:cNvPr>
          <p:cNvSpPr txBox="1"/>
          <p:nvPr/>
        </p:nvSpPr>
        <p:spPr>
          <a:xfrm>
            <a:off x="918660" y="1708680"/>
            <a:ext cx="2951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/>
              <a:t>Utenti</a:t>
            </a:r>
          </a:p>
        </p:txBody>
      </p:sp>
      <p:pic>
        <p:nvPicPr>
          <p:cNvPr id="3082" name="Picture 10" descr="Maschio Uomo Figura Stilizzata - Grafica vettoriale gratuita su Pixabay -  Pixabay">
            <a:extLst>
              <a:ext uri="{FF2B5EF4-FFF2-40B4-BE49-F238E27FC236}">
                <a16:creationId xmlns:a16="http://schemas.microsoft.com/office/drawing/2014/main" id="{67ADC8E1-0D7B-DD4C-6C39-10176CEF1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690" y="408880"/>
            <a:ext cx="262078" cy="52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Autobus - Free transport icons">
            <a:extLst>
              <a:ext uri="{FF2B5EF4-FFF2-40B4-BE49-F238E27FC236}">
                <a16:creationId xmlns:a16="http://schemas.microsoft.com/office/drawing/2014/main" id="{AB90563D-469F-BB8F-0E3E-B29D8AE6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0539">
            <a:off x="7462930" y="207962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Bus stop - Free buildings icons">
            <a:extLst>
              <a:ext uri="{FF2B5EF4-FFF2-40B4-BE49-F238E27FC236}">
                <a16:creationId xmlns:a16="http://schemas.microsoft.com/office/drawing/2014/main" id="{9E83688A-35A5-E159-BAD2-3DCFF21B9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7110" y="3310492"/>
            <a:ext cx="1177559" cy="117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E16A73C2-A9A6-F240-5364-E7EBD1A9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0516338" y="487700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E656484-5EC9-AF00-9CAB-A8194A2531E1}"/>
              </a:ext>
            </a:extLst>
          </p:cNvPr>
          <p:cNvSpPr txBox="1"/>
          <p:nvPr/>
        </p:nvSpPr>
        <p:spPr>
          <a:xfrm>
            <a:off x="292440" y="4749547"/>
            <a:ext cx="36591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/>
              <a:t>class Nodo:</a:t>
            </a:r>
          </a:p>
          <a:p>
            <a:r>
              <a:rPr lang="it-IT" sz="1600"/>
              <a:t>  </a:t>
            </a:r>
            <a:r>
              <a:rPr lang="it-IT" sz="1600" err="1"/>
              <a:t>def</a:t>
            </a:r>
            <a:r>
              <a:rPr lang="it-IT" sz="1600"/>
              <a:t> __</a:t>
            </a:r>
            <a:r>
              <a:rPr lang="it-IT" sz="1600" err="1"/>
              <a:t>init</a:t>
            </a:r>
            <a:r>
              <a:rPr lang="it-IT" sz="1600"/>
              <a:t>__(self, x, y, c=0, i=0):            	</a:t>
            </a:r>
            <a:r>
              <a:rPr lang="it-IT" sz="1600" err="1"/>
              <a:t>self.x</a:t>
            </a:r>
            <a:r>
              <a:rPr lang="it-IT" sz="1600"/>
              <a:t>=x </a:t>
            </a:r>
          </a:p>
          <a:p>
            <a:r>
              <a:rPr lang="it-IT" sz="1600"/>
              <a:t>	</a:t>
            </a:r>
            <a:r>
              <a:rPr lang="it-IT" sz="1600" err="1"/>
              <a:t>self.y</a:t>
            </a:r>
            <a:r>
              <a:rPr lang="it-IT" sz="1600"/>
              <a:t>=y </a:t>
            </a:r>
          </a:p>
          <a:p>
            <a:r>
              <a:rPr lang="it-IT" sz="1600"/>
              <a:t>	</a:t>
            </a:r>
            <a:r>
              <a:rPr lang="it-IT" sz="1600" err="1"/>
              <a:t>self.c</a:t>
            </a:r>
            <a:r>
              <a:rPr lang="it-IT" sz="1600"/>
              <a:t>=c </a:t>
            </a:r>
          </a:p>
          <a:p>
            <a:r>
              <a:rPr lang="it-IT" sz="1600"/>
              <a:t>	</a:t>
            </a:r>
            <a:r>
              <a:rPr lang="it-IT" sz="1600" err="1"/>
              <a:t>self.i</a:t>
            </a:r>
            <a:r>
              <a:rPr lang="it-IT" sz="1600"/>
              <a:t>=i</a:t>
            </a:r>
          </a:p>
        </p:txBody>
      </p:sp>
      <p:pic>
        <p:nvPicPr>
          <p:cNvPr id="3088" name="Picture 16" descr="Bus Stop Icon - Free PNG &amp; SVG 268826 - Noun Project">
            <a:extLst>
              <a:ext uri="{FF2B5EF4-FFF2-40B4-BE49-F238E27FC236}">
                <a16:creationId xmlns:a16="http://schemas.microsoft.com/office/drawing/2014/main" id="{2489E812-E691-E4D2-5367-9786E38DE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18" y="4455511"/>
            <a:ext cx="1304081" cy="130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Stay home - Free people icons">
            <a:extLst>
              <a:ext uri="{FF2B5EF4-FFF2-40B4-BE49-F238E27FC236}">
                <a16:creationId xmlns:a16="http://schemas.microsoft.com/office/drawing/2014/main" id="{42520F3D-57D7-E873-7D7A-2A7C16A8D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32" y="3704124"/>
            <a:ext cx="981028" cy="98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4F89876-0D63-DEBD-9CE4-DCCDA2283F38}"/>
              </a:ext>
            </a:extLst>
          </p:cNvPr>
          <p:cNvSpPr txBox="1"/>
          <p:nvPr/>
        </p:nvSpPr>
        <p:spPr>
          <a:xfrm>
            <a:off x="8447979" y="4887055"/>
            <a:ext cx="222579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/>
              <a:t>class Fermata: </a:t>
            </a:r>
          </a:p>
          <a:p>
            <a:r>
              <a:rPr lang="en-US" sz="1600"/>
              <a:t>  def __</a:t>
            </a:r>
            <a:r>
              <a:rPr lang="en-US" sz="1600" err="1"/>
              <a:t>init</a:t>
            </a:r>
            <a:r>
              <a:rPr lang="en-US" sz="1600"/>
              <a:t>__(self, x, y, l): </a:t>
            </a:r>
          </a:p>
          <a:p>
            <a:r>
              <a:rPr lang="en-US" sz="1600"/>
              <a:t>	</a:t>
            </a:r>
            <a:r>
              <a:rPr lang="en-US" sz="1600" err="1"/>
              <a:t>self.x</a:t>
            </a:r>
            <a:r>
              <a:rPr lang="en-US" sz="1600"/>
              <a:t>=x </a:t>
            </a:r>
          </a:p>
          <a:p>
            <a:r>
              <a:rPr lang="en-US" sz="1600"/>
              <a:t>	</a:t>
            </a:r>
            <a:r>
              <a:rPr lang="en-US" sz="1600" err="1"/>
              <a:t>self.y</a:t>
            </a:r>
            <a:r>
              <a:rPr lang="en-US" sz="1600"/>
              <a:t>=y </a:t>
            </a:r>
          </a:p>
          <a:p>
            <a:r>
              <a:rPr lang="en-US" sz="1600"/>
              <a:t>	</a:t>
            </a:r>
            <a:r>
              <a:rPr lang="en-US" sz="1600" err="1"/>
              <a:t>self.l</a:t>
            </a:r>
            <a:r>
              <a:rPr lang="en-US" sz="1600"/>
              <a:t>=l</a:t>
            </a:r>
            <a:endParaRPr lang="it-IT" sz="160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2E6814A-4920-048B-E23F-44E6A17C304F}"/>
              </a:ext>
            </a:extLst>
          </p:cNvPr>
          <p:cNvSpPr txBox="1"/>
          <p:nvPr/>
        </p:nvSpPr>
        <p:spPr>
          <a:xfrm>
            <a:off x="403522" y="2139449"/>
            <a:ext cx="30283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-coordinate </a:t>
            </a:r>
            <a:r>
              <a:rPr lang="it-IT" err="1"/>
              <a:t>x,y</a:t>
            </a:r>
            <a:endParaRPr lang="it-IT"/>
          </a:p>
          <a:p>
            <a:r>
              <a:rPr lang="it-IT"/>
              <a:t>-capacità=0 </a:t>
            </a:r>
            <a:r>
              <a:rPr lang="it-IT" err="1"/>
              <a:t>Unife</a:t>
            </a:r>
            <a:endParaRPr lang="it-IT"/>
          </a:p>
          <a:p>
            <a:r>
              <a:rPr lang="it-IT"/>
              <a:t>-capacità=5 autista</a:t>
            </a:r>
          </a:p>
          <a:p>
            <a:r>
              <a:rPr lang="it-IT"/>
              <a:t>-capacità=1 passeggero</a:t>
            </a:r>
          </a:p>
          <a:p>
            <a:r>
              <a:rPr lang="it-IT"/>
              <a:t>-identificativo numerico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AA5488D-1146-3511-4DFB-1E717FD35E55}"/>
              </a:ext>
            </a:extLst>
          </p:cNvPr>
          <p:cNvSpPr txBox="1"/>
          <p:nvPr/>
        </p:nvSpPr>
        <p:spPr>
          <a:xfrm>
            <a:off x="8321797" y="2233281"/>
            <a:ext cx="3028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-coordinate </a:t>
            </a:r>
            <a:r>
              <a:rPr lang="it-IT" err="1"/>
              <a:t>x,y</a:t>
            </a:r>
            <a:endParaRPr lang="it-IT"/>
          </a:p>
          <a:p>
            <a:r>
              <a:rPr lang="it-IT"/>
              <a:t>-linea del mezzo pubblico</a:t>
            </a:r>
          </a:p>
        </p:txBody>
      </p:sp>
      <p:pic>
        <p:nvPicPr>
          <p:cNvPr id="7" name="Picture 8" descr="Casa - ícones de edifícios grátis">
            <a:extLst>
              <a:ext uri="{FF2B5EF4-FFF2-40B4-BE49-F238E27FC236}">
                <a16:creationId xmlns:a16="http://schemas.microsoft.com/office/drawing/2014/main" id="{0C8E5D77-4CD7-36B4-2631-5FA8B960D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432" y="2472847"/>
            <a:ext cx="503483" cy="503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2" descr="Bus - Free transport icons">
            <a:extLst>
              <a:ext uri="{FF2B5EF4-FFF2-40B4-BE49-F238E27FC236}">
                <a16:creationId xmlns:a16="http://schemas.microsoft.com/office/drawing/2014/main" id="{FA0C76A7-7A5D-D7EA-B683-273BF6CFD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90" y="3117801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34A111C7-3D58-7372-687C-A5B63BED922F}"/>
              </a:ext>
            </a:extLst>
          </p:cNvPr>
          <p:cNvCxnSpPr>
            <a:cxnSpLocks/>
            <a:endCxn id="17" idx="3"/>
          </p:cNvCxnSpPr>
          <p:nvPr/>
        </p:nvCxnSpPr>
        <p:spPr>
          <a:xfrm flipH="1">
            <a:off x="4366899" y="2995929"/>
            <a:ext cx="1538528" cy="420277"/>
          </a:xfrm>
          <a:prstGeom prst="straightConnector1">
            <a:avLst/>
          </a:prstGeom>
          <a:ln w="76200" cap="flat" cmpd="sng" algn="ctr">
            <a:solidFill>
              <a:schemeClr val="accent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9787760-EFF0-40ED-EAFB-998CEABF101A}"/>
              </a:ext>
            </a:extLst>
          </p:cNvPr>
          <p:cNvSpPr txBox="1"/>
          <p:nvPr/>
        </p:nvSpPr>
        <p:spPr>
          <a:xfrm>
            <a:off x="6362680" y="4097322"/>
            <a:ext cx="208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</a:t>
            </a:r>
            <a:r>
              <a:rPr lang="it-IT" err="1"/>
              <a:t>x’,y</a:t>
            </a:r>
            <a:r>
              <a:rPr lang="it-IT"/>
              <a:t>’)</a:t>
            </a:r>
          </a:p>
        </p:txBody>
      </p:sp>
      <p:pic>
        <p:nvPicPr>
          <p:cNvPr id="26" name="Picture 32" descr="Bus - Free transport icons">
            <a:extLst>
              <a:ext uri="{FF2B5EF4-FFF2-40B4-BE49-F238E27FC236}">
                <a16:creationId xmlns:a16="http://schemas.microsoft.com/office/drawing/2014/main" id="{BF352848-D46A-49AB-E341-C0F66FBB4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636" y="3630135"/>
            <a:ext cx="596809" cy="596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138023E8-D4E9-66D4-7255-BA52A2F77A1A}"/>
              </a:ext>
            </a:extLst>
          </p:cNvPr>
          <p:cNvCxnSpPr>
            <a:cxnSpLocks/>
          </p:cNvCxnSpPr>
          <p:nvPr/>
        </p:nvCxnSpPr>
        <p:spPr>
          <a:xfrm>
            <a:off x="4490143" y="3559222"/>
            <a:ext cx="1178379" cy="491930"/>
          </a:xfrm>
          <a:prstGeom prst="curvedConnector3">
            <a:avLst/>
          </a:prstGeom>
          <a:ln w="5715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ttore curvo 31">
            <a:extLst>
              <a:ext uri="{FF2B5EF4-FFF2-40B4-BE49-F238E27FC236}">
                <a16:creationId xmlns:a16="http://schemas.microsoft.com/office/drawing/2014/main" id="{4D9E78AC-143F-CD08-BC96-97860B0FE561}"/>
              </a:ext>
            </a:extLst>
          </p:cNvPr>
          <p:cNvCxnSpPr>
            <a:cxnSpLocks/>
          </p:cNvCxnSpPr>
          <p:nvPr/>
        </p:nvCxnSpPr>
        <p:spPr>
          <a:xfrm>
            <a:off x="1997722" y="2343458"/>
            <a:ext cx="3907705" cy="438542"/>
          </a:xfrm>
          <a:prstGeom prst="curvedConnector3">
            <a:avLst>
              <a:gd name="adj1" fmla="val 560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F61B3037-11DF-6930-BE05-C4B7330B80A8}"/>
              </a:ext>
            </a:extLst>
          </p:cNvPr>
          <p:cNvSpPr/>
          <p:nvPr/>
        </p:nvSpPr>
        <p:spPr>
          <a:xfrm>
            <a:off x="2108843" y="1856354"/>
            <a:ext cx="972308" cy="2321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54C5BA6-ED18-1CF7-2A62-25F4418BE37B}"/>
              </a:ext>
            </a:extLst>
          </p:cNvPr>
          <p:cNvSpPr txBox="1"/>
          <p:nvPr/>
        </p:nvSpPr>
        <p:spPr>
          <a:xfrm>
            <a:off x="6369831" y="2928793"/>
            <a:ext cx="596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(</a:t>
            </a:r>
            <a:r>
              <a:rPr lang="it-IT" err="1"/>
              <a:t>x,y</a:t>
            </a:r>
            <a:r>
              <a:rPr lang="it-IT"/>
              <a:t>)</a:t>
            </a:r>
          </a:p>
          <a:p>
            <a:endParaRPr lang="it-IT"/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B65FC56F-7B1E-D4BD-13CA-B0635EDE7CB0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 flipV="1">
            <a:off x="6709154" y="2556446"/>
            <a:ext cx="1525450" cy="159165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8532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953" y="493728"/>
            <a:ext cx="5327201" cy="67665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000">
                <a:solidFill>
                  <a:schemeClr val="tx2">
                    <a:lumMod val="60000"/>
                    <a:lumOff val="40000"/>
                  </a:schemeClr>
                </a:solidFill>
              </a:rPr>
              <a:t>Quanti km abbiamo risparmiato?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0004" y="1956262"/>
            <a:ext cx="3017988" cy="223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Senza car pooling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3" y="493728"/>
            <a:ext cx="3406184" cy="223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err="1"/>
              <a:t>Cheapest</a:t>
            </a:r>
            <a:r>
              <a:rPr lang="it-IT"/>
              <a:t> </a:t>
            </a:r>
            <a:r>
              <a:rPr lang="it-IT" err="1"/>
              <a:t>insertion</a:t>
            </a:r>
            <a:endParaRPr lang="it-IT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215415" cy="2231330"/>
          </a:xfrm>
        </p:spPr>
        <p:txBody>
          <a:bodyPr rtlCol="0"/>
          <a:lstStyle>
            <a:defPPr>
              <a:defRPr lang="it-IT"/>
            </a:defPPr>
          </a:lstStyle>
          <a:p>
            <a:r>
              <a:rPr lang="it-IT"/>
              <a:t>Merge single </a:t>
            </a:r>
          </a:p>
          <a:p>
            <a:r>
              <a:rPr lang="it-IT" err="1"/>
              <a:t>nodes</a:t>
            </a:r>
            <a:r>
              <a:rPr lang="it-IT"/>
              <a:t> </a:t>
            </a:r>
          </a:p>
          <a:p>
            <a:pPr rtl="0"/>
            <a:endParaRPr lang="it-IT"/>
          </a:p>
        </p:txBody>
      </p:sp>
      <p:sp>
        <p:nvSpPr>
          <p:cNvPr id="26" name="Segnaposto testo 25">
            <a:extLst>
              <a:ext uri="{FF2B5EF4-FFF2-40B4-BE49-F238E27FC236}">
                <a16:creationId xmlns:a16="http://schemas.microsoft.com/office/drawing/2014/main" id="{FFCA4FA2-1095-105E-5606-3D90E73136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0005" y="4331723"/>
            <a:ext cx="3215414" cy="2231330"/>
          </a:xfrm>
          <a:solidFill>
            <a:schemeClr val="accent5">
              <a:lumMod val="40000"/>
              <a:lumOff val="60000"/>
            </a:schemeClr>
          </a:solidFill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Merge incomplete </a:t>
            </a:r>
            <a:r>
              <a:rPr lang="it-IT" err="1"/>
              <a:t>routes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72F99F1-E041-BA2C-B22D-BED2B16274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7" y="4198707"/>
            <a:ext cx="3215414" cy="2231330"/>
          </a:xfrm>
        </p:spPr>
        <p:txBody>
          <a:bodyPr/>
          <a:lstStyle/>
          <a:p>
            <a:r>
              <a:rPr lang="it-IT" err="1"/>
              <a:t>Variable</a:t>
            </a:r>
            <a:r>
              <a:rPr lang="it-IT"/>
              <a:t> </a:t>
            </a:r>
            <a:r>
              <a:rPr lang="it-IT" err="1"/>
              <a:t>neighborhood</a:t>
            </a:r>
            <a:r>
              <a:rPr lang="it-IT"/>
              <a:t> </a:t>
            </a:r>
            <a:r>
              <a:rPr lang="it-IT" err="1"/>
              <a:t>search</a:t>
            </a:r>
            <a:endParaRPr lang="it-IT"/>
          </a:p>
          <a:p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3BEA79-01FF-542E-8B64-0521106CF25B}"/>
              </a:ext>
            </a:extLst>
          </p:cNvPr>
          <p:cNvSpPr txBox="1"/>
          <p:nvPr/>
        </p:nvSpPr>
        <p:spPr>
          <a:xfrm>
            <a:off x="9312858" y="5592679"/>
            <a:ext cx="1039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>
                <a:solidFill>
                  <a:srgbClr val="202124"/>
                </a:solidFill>
                <a:effectLst/>
              </a:rPr>
              <a:t>9640km</a:t>
            </a:r>
            <a:endParaRPr lang="it-IT" b="1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AB2F180-6AAC-E532-BE82-988FCCCDBA8D}"/>
              </a:ext>
            </a:extLst>
          </p:cNvPr>
          <p:cNvSpPr txBox="1"/>
          <p:nvPr/>
        </p:nvSpPr>
        <p:spPr>
          <a:xfrm>
            <a:off x="1703097" y="5777345"/>
            <a:ext cx="11092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0">
                <a:solidFill>
                  <a:srgbClr val="202124"/>
                </a:solidFill>
                <a:effectLst/>
              </a:rPr>
              <a:t>10858km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2F32E3-77D5-DF82-3301-3CC024B1CDE5}"/>
              </a:ext>
            </a:extLst>
          </p:cNvPr>
          <p:cNvSpPr txBox="1"/>
          <p:nvPr/>
        </p:nvSpPr>
        <p:spPr>
          <a:xfrm>
            <a:off x="5709154" y="4002926"/>
            <a:ext cx="1044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altLang="it-IT" b="1"/>
              <a:t>11071km</a:t>
            </a:r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3864C3-3A68-1F04-DDF8-F3646C63626E}"/>
              </a:ext>
            </a:extLst>
          </p:cNvPr>
          <p:cNvSpPr txBox="1"/>
          <p:nvPr/>
        </p:nvSpPr>
        <p:spPr>
          <a:xfrm>
            <a:off x="9153695" y="1771596"/>
            <a:ext cx="13704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altLang="it-IT" b="1"/>
              <a:t>14597km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B7C1334-4C09-0559-8286-B25DBD28F0B2}"/>
              </a:ext>
            </a:extLst>
          </p:cNvPr>
          <p:cNvSpPr txBox="1"/>
          <p:nvPr/>
        </p:nvSpPr>
        <p:spPr>
          <a:xfrm>
            <a:off x="1599980" y="3239580"/>
            <a:ext cx="11180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i="0">
                <a:solidFill>
                  <a:srgbClr val="202124"/>
                </a:solidFill>
                <a:effectLst/>
              </a:rPr>
              <a:t>22507km</a:t>
            </a:r>
            <a:endParaRPr lang="it-IT" sz="1000" b="1"/>
          </a:p>
        </p:txBody>
      </p:sp>
    </p:spTree>
    <p:extLst>
      <p:ext uri="{BB962C8B-B14F-4D97-AF65-F5344CB8AC3E}">
        <p14:creationId xmlns:p14="http://schemas.microsoft.com/office/powerpoint/2010/main" val="5212155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A7AB109-D696-F27C-BD95-5BEBCF3AC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613" y="-490206"/>
            <a:ext cx="7486380" cy="150817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4000"/>
              <a:t>Il car pooling  in Italia: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EE3569-F451-360A-870F-C2F3992E9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E5D029-257A-C084-D723-B5E115AFE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B697A5-63AE-CFF2-701C-13C0448CE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71</a:t>
            </a:fld>
            <a:endParaRPr lang="it-IT"/>
          </a:p>
        </p:txBody>
      </p:sp>
      <p:pic>
        <p:nvPicPr>
          <p:cNvPr id="15" name="Segnaposto immagine 14">
            <a:extLst>
              <a:ext uri="{FF2B5EF4-FFF2-40B4-BE49-F238E27FC236}">
                <a16:creationId xmlns:a16="http://schemas.microsoft.com/office/drawing/2014/main" id="{75272392-439A-E333-BD8E-F2DAB56C224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4354" r="24354"/>
          <a:stretch/>
        </p:blipFill>
        <p:spPr/>
      </p:pic>
      <p:sp>
        <p:nvSpPr>
          <p:cNvPr id="16" name="Titolo 6">
            <a:extLst>
              <a:ext uri="{FF2B5EF4-FFF2-40B4-BE49-F238E27FC236}">
                <a16:creationId xmlns:a16="http://schemas.microsoft.com/office/drawing/2014/main" id="{1BD5902B-AC86-4B2D-5489-25E4FF430802}"/>
              </a:ext>
            </a:extLst>
          </p:cNvPr>
          <p:cNvSpPr txBox="1">
            <a:spLocks/>
          </p:cNvSpPr>
          <p:nvPr/>
        </p:nvSpPr>
        <p:spPr>
          <a:xfrm>
            <a:off x="464982" y="1486141"/>
            <a:ext cx="3714543" cy="1942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it-IT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/>
              <a:t>Carpooling aziendale in Italia: 635.000 euro risparmiati e 413 tonnellate di CO2 evitate nel 2022</a:t>
            </a:r>
          </a:p>
        </p:txBody>
      </p:sp>
      <p:pic>
        <p:nvPicPr>
          <p:cNvPr id="20" name="Immagine 19" descr="Immagine che contiene schizzo, disegno, arte, design&#10;&#10;Descrizione generata automaticamente">
            <a:extLst>
              <a:ext uri="{FF2B5EF4-FFF2-40B4-BE49-F238E27FC236}">
                <a16:creationId xmlns:a16="http://schemas.microsoft.com/office/drawing/2014/main" id="{CA2D2346-D32E-A070-2E79-D5F8ECF24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50" y="1302771"/>
            <a:ext cx="1234987" cy="1746624"/>
          </a:xfrm>
          <a:prstGeom prst="rect">
            <a:avLst/>
          </a:prstGeom>
        </p:spPr>
      </p:pic>
      <p:pic>
        <p:nvPicPr>
          <p:cNvPr id="11" name="Immagine 10" descr="Immagine che contiene schermata, testo, cerchio, grafica&#10;&#10;Descrizione generata automaticamente">
            <a:extLst>
              <a:ext uri="{FF2B5EF4-FFF2-40B4-BE49-F238E27FC236}">
                <a16:creationId xmlns:a16="http://schemas.microsoft.com/office/drawing/2014/main" id="{216C1362-BBCD-A4B1-7854-40BAB2AB6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" y="2882985"/>
            <a:ext cx="4127838" cy="412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2068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16702"/>
            <a:ext cx="9144000" cy="1041330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Grazie per l’attenzione!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F07BEBE-18E8-4025-FF6F-EC0130C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Margherita Rizzieri, Matteo Brina, Rachele Rubini</a:t>
            </a:r>
          </a:p>
        </p:txBody>
      </p:sp>
      <p:pic>
        <p:nvPicPr>
          <p:cNvPr id="12" name="Immagine 11" descr="Immagine che contiene Veicolo terrestre, veicolo, vestiti, design&#10;&#10;Descrizione generata automaticamente">
            <a:extLst>
              <a:ext uri="{FF2B5EF4-FFF2-40B4-BE49-F238E27FC236}">
                <a16:creationId xmlns:a16="http://schemas.microsoft.com/office/drawing/2014/main" id="{0F112C47-1CC4-1B68-6F75-578C674A3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120" y="290481"/>
            <a:ext cx="3095759" cy="219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8</a:t>
            </a:fld>
            <a:endParaRPr lang="it-IT"/>
          </a:p>
        </p:txBody>
      </p:sp>
      <p:sp>
        <p:nvSpPr>
          <p:cNvPr id="11" name="Titolo 13">
            <a:extLst>
              <a:ext uri="{FF2B5EF4-FFF2-40B4-BE49-F238E27FC236}">
                <a16:creationId xmlns:a16="http://schemas.microsoft.com/office/drawing/2014/main" id="{3ECA359C-458F-BAE4-B649-69073A6B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66692"/>
            <a:ext cx="10515600" cy="4663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GENERARE I NODI  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D2E7E5A-8B48-5E93-5265-1D6A4C80D73A}"/>
              </a:ext>
            </a:extLst>
          </p:cNvPr>
          <p:cNvSpPr txBox="1"/>
          <p:nvPr/>
        </p:nvSpPr>
        <p:spPr>
          <a:xfrm>
            <a:off x="365760" y="1474795"/>
            <a:ext cx="75169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/>
              <a:t>Il nodo </a:t>
            </a:r>
            <a:r>
              <a:rPr lang="it-IT" sz="2500" err="1"/>
              <a:t>UniFe</a:t>
            </a:r>
            <a:r>
              <a:rPr lang="it-IT" sz="2500"/>
              <a:t> ha coordinate fisse e capacità=0</a:t>
            </a:r>
          </a:p>
        </p:txBody>
      </p:sp>
      <p:pic>
        <p:nvPicPr>
          <p:cNvPr id="3084" name="Picture 12" descr="Autobus - Free transport icons">
            <a:extLst>
              <a:ext uri="{FF2B5EF4-FFF2-40B4-BE49-F238E27FC236}">
                <a16:creationId xmlns:a16="http://schemas.microsoft.com/office/drawing/2014/main" id="{AB90563D-469F-BB8F-0E3E-B29D8AE6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40539">
            <a:off x="7462930" y="207962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E16A73C2-A9A6-F240-5364-E7EBD1A9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0516338" y="487700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4F89876-0D63-DEBD-9CE4-DCCDA2283F38}"/>
              </a:ext>
            </a:extLst>
          </p:cNvPr>
          <p:cNvSpPr txBox="1"/>
          <p:nvPr/>
        </p:nvSpPr>
        <p:spPr>
          <a:xfrm>
            <a:off x="7281122" y="1540961"/>
            <a:ext cx="33938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/>
              <a:t>unife = nodo.Nodo(321, 765)</a:t>
            </a:r>
            <a:endParaRPr lang="it-IT" sz="1600"/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F61B3037-11DF-6930-BE05-C4B7330B80A8}"/>
              </a:ext>
            </a:extLst>
          </p:cNvPr>
          <p:cNvSpPr/>
          <p:nvPr/>
        </p:nvSpPr>
        <p:spPr>
          <a:xfrm>
            <a:off x="6224697" y="1597229"/>
            <a:ext cx="972308" cy="23218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79E104A-5F43-6156-C8DB-A7C48698D089}"/>
              </a:ext>
            </a:extLst>
          </p:cNvPr>
          <p:cNvSpPr txBox="1"/>
          <p:nvPr/>
        </p:nvSpPr>
        <p:spPr>
          <a:xfrm>
            <a:off x="3266344" y="3495351"/>
            <a:ext cx="29583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/>
              <a:t>def</a:t>
            </a:r>
            <a:r>
              <a:rPr lang="it-IT"/>
              <a:t> generator():</a:t>
            </a:r>
          </a:p>
          <a:p>
            <a:r>
              <a:rPr lang="it-IT"/>
              <a:t>    x= </a:t>
            </a:r>
            <a:r>
              <a:rPr lang="it-IT" err="1"/>
              <a:t>randint</a:t>
            </a:r>
            <a:r>
              <a:rPr lang="it-IT"/>
              <a:t>(1, 1000)</a:t>
            </a:r>
          </a:p>
          <a:p>
            <a:r>
              <a:rPr lang="it-IT"/>
              <a:t>    y= </a:t>
            </a:r>
            <a:r>
              <a:rPr lang="it-IT" err="1"/>
              <a:t>randint</a:t>
            </a:r>
            <a:r>
              <a:rPr lang="it-IT"/>
              <a:t>(1, 1000)</a:t>
            </a:r>
          </a:p>
          <a:p>
            <a:r>
              <a:rPr lang="it-IT"/>
              <a:t>    n=</a:t>
            </a:r>
            <a:r>
              <a:rPr lang="it-IT" err="1"/>
              <a:t>nodo.Nodo</a:t>
            </a:r>
            <a:r>
              <a:rPr lang="it-IT"/>
              <a:t>(x, y)</a:t>
            </a:r>
          </a:p>
          <a:p>
            <a:r>
              <a:rPr lang="it-IT"/>
              <a:t>    </a:t>
            </a:r>
            <a:r>
              <a:rPr lang="it-IT" err="1"/>
              <a:t>prob</a:t>
            </a:r>
            <a:r>
              <a:rPr lang="it-IT"/>
              <a:t> = </a:t>
            </a:r>
            <a:r>
              <a:rPr lang="it-IT" err="1"/>
              <a:t>randint</a:t>
            </a:r>
            <a:r>
              <a:rPr lang="it-IT"/>
              <a:t>(1, 10)</a:t>
            </a:r>
          </a:p>
          <a:p>
            <a:r>
              <a:rPr lang="it-IT"/>
              <a:t>    if (</a:t>
            </a:r>
            <a:r>
              <a:rPr lang="it-IT" err="1"/>
              <a:t>prob</a:t>
            </a:r>
            <a:r>
              <a:rPr lang="it-IT"/>
              <a:t> &lt; 8):</a:t>
            </a:r>
          </a:p>
          <a:p>
            <a:r>
              <a:rPr lang="it-IT"/>
              <a:t>        </a:t>
            </a:r>
            <a:r>
              <a:rPr lang="it-IT" err="1"/>
              <a:t>n.set_c</a:t>
            </a:r>
            <a:r>
              <a:rPr lang="it-IT"/>
              <a:t>(1)</a:t>
            </a:r>
          </a:p>
          <a:p>
            <a:r>
              <a:rPr lang="it-IT"/>
              <a:t>    else: </a:t>
            </a:r>
          </a:p>
          <a:p>
            <a:r>
              <a:rPr lang="it-IT"/>
              <a:t>        </a:t>
            </a:r>
            <a:r>
              <a:rPr lang="it-IT" err="1"/>
              <a:t>n.set_c</a:t>
            </a:r>
            <a:r>
              <a:rPr lang="it-IT"/>
              <a:t>(5)</a:t>
            </a:r>
          </a:p>
          <a:p>
            <a:r>
              <a:rPr lang="it-IT"/>
              <a:t>    </a:t>
            </a:r>
            <a:r>
              <a:rPr lang="it-IT" err="1"/>
              <a:t>return</a:t>
            </a:r>
            <a:r>
              <a:rPr lang="it-IT"/>
              <a:t> 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46ADDF-3F96-94CD-20DE-CE4CCC92CA4D}"/>
              </a:ext>
            </a:extLst>
          </p:cNvPr>
          <p:cNvSpPr txBox="1"/>
          <p:nvPr/>
        </p:nvSpPr>
        <p:spPr>
          <a:xfrm>
            <a:off x="301194" y="2248913"/>
            <a:ext cx="75169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/>
              <a:t>Le coordinate x e y di ogni nodo vanno da 1 a 1000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66F86D95-CB3F-4D96-F48B-3C18B3ECE94C}"/>
              </a:ext>
            </a:extLst>
          </p:cNvPr>
          <p:cNvSpPr/>
          <p:nvPr/>
        </p:nvSpPr>
        <p:spPr>
          <a:xfrm rot="5400000">
            <a:off x="3843044" y="2961327"/>
            <a:ext cx="684286" cy="2510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9A723F7-EE17-0DA3-F9F4-8972229261A5}"/>
              </a:ext>
            </a:extLst>
          </p:cNvPr>
          <p:cNvSpPr txBox="1"/>
          <p:nvPr/>
        </p:nvSpPr>
        <p:spPr>
          <a:xfrm>
            <a:off x="5917380" y="3550651"/>
            <a:ext cx="496398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00"/>
              <a:t>C’è il 70% di probabilità che un nodo sia passeggero (c=1) ed il 30% che sia un autista (c=5)</a:t>
            </a: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AE8FE88-53F7-E0DD-AF9B-B9C17560A8E5}"/>
              </a:ext>
            </a:extLst>
          </p:cNvPr>
          <p:cNvSpPr/>
          <p:nvPr/>
        </p:nvSpPr>
        <p:spPr>
          <a:xfrm rot="9013793">
            <a:off x="5537352" y="4584857"/>
            <a:ext cx="834643" cy="2421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00" name="Picture 4" descr="Introducing Carpooling for Barrhaven Commuters - Barrhaven BIA">
            <a:extLst>
              <a:ext uri="{FF2B5EF4-FFF2-40B4-BE49-F238E27FC236}">
                <a16:creationId xmlns:a16="http://schemas.microsoft.com/office/drawing/2014/main" id="{E50E75CA-3480-E492-A7C8-84AE9E7AE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02" y="4761881"/>
            <a:ext cx="3174835" cy="148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8772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4CC35A-169D-2E87-6515-5E6B9D8F4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2023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9C73CF-CD73-39D0-D208-17D75BE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Car pooling ibrido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4F0540EB-6A4B-28A8-564F-BC45DFD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8FB4751-880F-D840-AAA9-3A15815CC996}" type="slidenum">
              <a:rPr lang="it-IT" smtClean="0"/>
              <a:t>9</a:t>
            </a:fld>
            <a:endParaRPr lang="it-IT"/>
          </a:p>
        </p:txBody>
      </p:sp>
      <p:sp>
        <p:nvSpPr>
          <p:cNvPr id="11" name="Titolo 13">
            <a:extLst>
              <a:ext uri="{FF2B5EF4-FFF2-40B4-BE49-F238E27FC236}">
                <a16:creationId xmlns:a16="http://schemas.microsoft.com/office/drawing/2014/main" id="{3ECA359C-458F-BAE4-B649-69073A6B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466692"/>
            <a:ext cx="10515600" cy="46634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/>
              <a:t>GENERARE LE FERMATE  :</a:t>
            </a:r>
          </a:p>
        </p:txBody>
      </p:sp>
      <p:pic>
        <p:nvPicPr>
          <p:cNvPr id="3084" name="Picture 12" descr="Autobus - Free transport icons">
            <a:extLst>
              <a:ext uri="{FF2B5EF4-FFF2-40B4-BE49-F238E27FC236}">
                <a16:creationId xmlns:a16="http://schemas.microsoft.com/office/drawing/2014/main" id="{AB90563D-469F-BB8F-0E3E-B29D8AE64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15506">
            <a:off x="8761749" y="-5996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2" descr="Autobus - Free transport icons">
            <a:extLst>
              <a:ext uri="{FF2B5EF4-FFF2-40B4-BE49-F238E27FC236}">
                <a16:creationId xmlns:a16="http://schemas.microsoft.com/office/drawing/2014/main" id="{E16A73C2-A9A6-F240-5364-E7EBD1A9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7225">
            <a:off x="10516338" y="4877006"/>
            <a:ext cx="710381" cy="71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946ADDF-3F96-94CD-20DE-CE4CCC92CA4D}"/>
              </a:ext>
            </a:extLst>
          </p:cNvPr>
          <p:cNvSpPr txBox="1"/>
          <p:nvPr/>
        </p:nvSpPr>
        <p:spPr>
          <a:xfrm>
            <a:off x="301194" y="1301213"/>
            <a:ext cx="75169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500"/>
              <a:t>Le coordinate x e y di ogni fermata vanno da 1 a 1000</a:t>
            </a:r>
          </a:p>
        </p:txBody>
      </p: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66F86D95-CB3F-4D96-F48B-3C18B3ECE94C}"/>
              </a:ext>
            </a:extLst>
          </p:cNvPr>
          <p:cNvSpPr/>
          <p:nvPr/>
        </p:nvSpPr>
        <p:spPr>
          <a:xfrm rot="5400000">
            <a:off x="3843044" y="2151817"/>
            <a:ext cx="684286" cy="2510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DAE8FE88-53F7-E0DD-AF9B-B9C17560A8E5}"/>
              </a:ext>
            </a:extLst>
          </p:cNvPr>
          <p:cNvSpPr/>
          <p:nvPr/>
        </p:nvSpPr>
        <p:spPr>
          <a:xfrm rot="12657386">
            <a:off x="5841503" y="4096566"/>
            <a:ext cx="1068434" cy="25143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5B8B55C-9274-D777-BE2E-D5C242FCEAEB}"/>
              </a:ext>
            </a:extLst>
          </p:cNvPr>
          <p:cNvSpPr txBox="1"/>
          <p:nvPr/>
        </p:nvSpPr>
        <p:spPr>
          <a:xfrm>
            <a:off x="3121176" y="2725082"/>
            <a:ext cx="42371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def generator():</a:t>
            </a:r>
          </a:p>
          <a:p>
            <a:r>
              <a:rPr lang="en-US"/>
              <a:t>    x= </a:t>
            </a:r>
            <a:r>
              <a:rPr lang="en-US" err="1"/>
              <a:t>randint</a:t>
            </a:r>
            <a:r>
              <a:rPr lang="en-US"/>
              <a:t>(1, 1000)</a:t>
            </a:r>
          </a:p>
          <a:p>
            <a:r>
              <a:rPr lang="en-US"/>
              <a:t>    y= </a:t>
            </a:r>
            <a:r>
              <a:rPr lang="en-US" err="1"/>
              <a:t>randint</a:t>
            </a:r>
            <a:r>
              <a:rPr lang="en-US"/>
              <a:t>(1, 1000)</a:t>
            </a:r>
          </a:p>
          <a:p>
            <a:r>
              <a:rPr lang="en-US"/>
              <a:t>    l=</a:t>
            </a:r>
            <a:r>
              <a:rPr lang="en-US" err="1"/>
              <a:t>randint</a:t>
            </a:r>
            <a:r>
              <a:rPr lang="en-US"/>
              <a:t>(1, 6)</a:t>
            </a:r>
          </a:p>
          <a:p>
            <a:r>
              <a:rPr lang="en-US"/>
              <a:t>    f=</a:t>
            </a:r>
            <a:r>
              <a:rPr lang="en-US" err="1"/>
              <a:t>fermata.Fermata</a:t>
            </a:r>
            <a:r>
              <a:rPr lang="en-US"/>
              <a:t>(x, y, l)</a:t>
            </a:r>
          </a:p>
          <a:p>
            <a:r>
              <a:rPr lang="en-US"/>
              <a:t>    return f</a:t>
            </a:r>
            <a:endParaRPr lang="it-IT"/>
          </a:p>
        </p:txBody>
      </p:sp>
      <p:pic>
        <p:nvPicPr>
          <p:cNvPr id="5122" name="Picture 2" descr="Carpool PNG Transparent Images Free Download | Vector Files | Pngtree">
            <a:extLst>
              <a:ext uri="{FF2B5EF4-FFF2-40B4-BE49-F238E27FC236}">
                <a16:creationId xmlns:a16="http://schemas.microsoft.com/office/drawing/2014/main" id="{E588A06F-F9C8-A57E-F916-7240A5383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285" y="2111096"/>
            <a:ext cx="2443054" cy="1628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est Online car sharing Illustration download in PNG &amp; Vector format">
            <a:extLst>
              <a:ext uri="{FF2B5EF4-FFF2-40B4-BE49-F238E27FC236}">
                <a16:creationId xmlns:a16="http://schemas.microsoft.com/office/drawing/2014/main" id="{3BFB3279-3A1E-AFA8-E192-E066405E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0" y="4669796"/>
            <a:ext cx="2949216" cy="196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0FAC5F-30D8-2275-C697-8C819C441E45}"/>
              </a:ext>
            </a:extLst>
          </p:cNvPr>
          <p:cNvSpPr txBox="1"/>
          <p:nvPr/>
        </p:nvSpPr>
        <p:spPr>
          <a:xfrm>
            <a:off x="5852931" y="4611430"/>
            <a:ext cx="41190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500"/>
              <a:t>Ci sono 6 linee di mezzi pubblici e ogni fermata è assegnata ad una di queste in modo randomico</a:t>
            </a:r>
          </a:p>
        </p:txBody>
      </p:sp>
    </p:spTree>
    <p:extLst>
      <p:ext uri="{BB962C8B-B14F-4D97-AF65-F5344CB8AC3E}">
        <p14:creationId xmlns:p14="http://schemas.microsoft.com/office/powerpoint/2010/main" val="1937622941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ta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734_TF11964407_Win32" id="{F6C2ABF3-C322-42BE-B48A-63C78EC4C218}" vid="{F577DF72-62B0-42B0-B34E-786789A7979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C4E4304D394354CB3D01CBAFE0D378C" ma:contentTypeVersion="7" ma:contentTypeDescription="Creare un nuovo documento." ma:contentTypeScope="" ma:versionID="72ce3d12123b753de93a9373847d6840">
  <xsd:schema xmlns:xsd="http://www.w3.org/2001/XMLSchema" xmlns:xs="http://www.w3.org/2001/XMLSchema" xmlns:p="http://schemas.microsoft.com/office/2006/metadata/properties" xmlns:ns3="63be5d2f-7be0-4dc9-81d5-8f687019c348" xmlns:ns4="749ecd07-171f-4d6e-9108-5000e895e6b9" targetNamespace="http://schemas.microsoft.com/office/2006/metadata/properties" ma:root="true" ma:fieldsID="1cf411a050bf03f3c637468d4c5fc451" ns3:_="" ns4:_="">
    <xsd:import namespace="63be5d2f-7be0-4dc9-81d5-8f687019c348"/>
    <xsd:import namespace="749ecd07-171f-4d6e-9108-5000e895e6b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be5d2f-7be0-4dc9-81d5-8f687019c34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1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49ecd07-171f-4d6e-9108-5000e895e6b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3be5d2f-7be0-4dc9-81d5-8f687019c34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46E1B5-187C-4E9C-A267-A99F3F116A0F}">
  <ds:schemaRefs>
    <ds:schemaRef ds:uri="63be5d2f-7be0-4dc9-81d5-8f687019c348"/>
    <ds:schemaRef ds:uri="749ecd07-171f-4d6e-9108-5000e895e6b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267EC01-12F4-4458-B7D2-AF264337CB0B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elements/1.1/"/>
    <ds:schemaRef ds:uri="749ecd07-171f-4d6e-9108-5000e895e6b9"/>
    <ds:schemaRef ds:uri="63be5d2f-7be0-4dc9-81d5-8f687019c34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A86180F-1CD4-41AF-9757-AD24CBA057A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{636E54F7-D03E-47D2-B2FE-B7EA769C2853}tf11964407_win32</Template>
  <TotalTime>0</TotalTime>
  <Words>11370</Words>
  <Application>Microsoft Office PowerPoint</Application>
  <PresentationFormat>Widescreen</PresentationFormat>
  <Paragraphs>1397</Paragraphs>
  <Slides>72</Slides>
  <Notes>64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72</vt:i4>
      </vt:variant>
    </vt:vector>
  </HeadingPairs>
  <TitlesOfParts>
    <vt:vector size="81" baseType="lpstr">
      <vt:lpstr>Aptos</vt:lpstr>
      <vt:lpstr>Arial</vt:lpstr>
      <vt:lpstr>Calibri</vt:lpstr>
      <vt:lpstr>Cambria Math</vt:lpstr>
      <vt:lpstr>Courier New</vt:lpstr>
      <vt:lpstr>Gill Sans Nova</vt:lpstr>
      <vt:lpstr>Gill Sans Nova Light</vt:lpstr>
      <vt:lpstr>Sagona Book</vt:lpstr>
      <vt:lpstr>Personalizzata</vt:lpstr>
      <vt:lpstr>Car pooling ibrido</vt:lpstr>
      <vt:lpstr>Problema:</vt:lpstr>
      <vt:lpstr>Dati:</vt:lpstr>
      <vt:lpstr>Modelliamo il problema</vt:lpstr>
      <vt:lpstr>Modello Matematico</vt:lpstr>
      <vt:lpstr>Presentazione standard di PowerPoint</vt:lpstr>
      <vt:lpstr>NOD   :</vt:lpstr>
      <vt:lpstr>GENERARE I NODI  :</vt:lpstr>
      <vt:lpstr>GENERARE LE FERMATE  :</vt:lpstr>
      <vt:lpstr>Cluster</vt:lpstr>
      <vt:lpstr>Cluster first, route second</vt:lpstr>
      <vt:lpstr>Cluster first, route second</vt:lpstr>
      <vt:lpstr>Cluster first, route second</vt:lpstr>
      <vt:lpstr>Cluster first, route second</vt:lpstr>
      <vt:lpstr>Route</vt:lpstr>
      <vt:lpstr>Cheapest insertion</vt:lpstr>
      <vt:lpstr>Cheapest insertion</vt:lpstr>
      <vt:lpstr>Visualizziamo i risultati</vt:lpstr>
      <vt:lpstr>Visualizziamo i risultati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La soluzione è migliorabile?</vt:lpstr>
      <vt:lpstr>Presentazione standard di PowerPoint</vt:lpstr>
      <vt:lpstr>Local search</vt:lpstr>
      <vt:lpstr>Intra-route e Inter-route</vt:lpstr>
      <vt:lpstr>Intorno 2-OPT</vt:lpstr>
      <vt:lpstr>Intorno 2-OPT</vt:lpstr>
      <vt:lpstr>Intorno 2-OPT</vt:lpstr>
      <vt:lpstr>City-Swap</vt:lpstr>
      <vt:lpstr>City-Swap</vt:lpstr>
      <vt:lpstr>City-Swap</vt:lpstr>
      <vt:lpstr>Chain relocation</vt:lpstr>
      <vt:lpstr>Chain relocation</vt:lpstr>
      <vt:lpstr>Chain relocation</vt:lpstr>
      <vt:lpstr>Chain relocation</vt:lpstr>
      <vt:lpstr>String exchange</vt:lpstr>
      <vt:lpstr>String exchange</vt:lpstr>
      <vt:lpstr>String exchange</vt:lpstr>
      <vt:lpstr>String exchange</vt:lpstr>
      <vt:lpstr>String relocation</vt:lpstr>
      <vt:lpstr>String relocation</vt:lpstr>
      <vt:lpstr>String relocation</vt:lpstr>
      <vt:lpstr>Presentazione standard di PowerPoint</vt:lpstr>
      <vt:lpstr>Merge single nodes</vt:lpstr>
      <vt:lpstr>Merge single nodes</vt:lpstr>
      <vt:lpstr>Visualizziamo i risultati</vt:lpstr>
      <vt:lpstr>Prima..</vt:lpstr>
      <vt:lpstr>Dopo..</vt:lpstr>
      <vt:lpstr>Presentazione standard di PowerPoint</vt:lpstr>
      <vt:lpstr>Presentazione standard di PowerPoint</vt:lpstr>
      <vt:lpstr>Merge incomplete routes</vt:lpstr>
      <vt:lpstr>Merge incomplete routes</vt:lpstr>
      <vt:lpstr>Visualizziamo i risultati</vt:lpstr>
      <vt:lpstr>Prima..</vt:lpstr>
      <vt:lpstr>Dopo..</vt:lpstr>
      <vt:lpstr>Presentazione standard di PowerPoint</vt:lpstr>
      <vt:lpstr>Presentazione standard di PowerPoint</vt:lpstr>
      <vt:lpstr>Variable Neighborhood Descend</vt:lpstr>
      <vt:lpstr>Variable Neighborhood Descend</vt:lpstr>
      <vt:lpstr>Presentazione standard di PowerPoint</vt:lpstr>
      <vt:lpstr>Variable Neighborhood Search</vt:lpstr>
      <vt:lpstr>Variable Neighborhood Search</vt:lpstr>
      <vt:lpstr>Visualizziamo i risultati</vt:lpstr>
      <vt:lpstr>Prima..</vt:lpstr>
      <vt:lpstr>Dopo..</vt:lpstr>
      <vt:lpstr>Presentazione standard di PowerPoint</vt:lpstr>
      <vt:lpstr>Presentazione standard di PowerPoint</vt:lpstr>
      <vt:lpstr>Quanti km abbiamo risparmiato?</vt:lpstr>
      <vt:lpstr>Il car pooling  in Italia: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della presentazione</dc:title>
  <dc:creator>BRINA MATTEO</dc:creator>
  <cp:lastModifiedBy>BRINA MATTEO</cp:lastModifiedBy>
  <cp:revision>1</cp:revision>
  <dcterms:created xsi:type="dcterms:W3CDTF">2023-08-25T11:58:24Z</dcterms:created>
  <dcterms:modified xsi:type="dcterms:W3CDTF">2023-08-29T11:13:56Z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0x0101006C4E4304D394354CB3D01CBAFE0D378C</vt:lpwstr>
  </property>
</Properties>
</file>